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4"/>
    <p:sldMasterId id="2147483660" r:id="rId5"/>
  </p:sldMasterIdLst>
  <p:notesMasterIdLst>
    <p:notesMasterId r:id="rId57"/>
  </p:notesMasterIdLst>
  <p:sldIdLst>
    <p:sldId id="258" r:id="rId6"/>
    <p:sldId id="1701" r:id="rId7"/>
    <p:sldId id="257" r:id="rId8"/>
    <p:sldId id="893" r:id="rId9"/>
    <p:sldId id="1742" r:id="rId10"/>
    <p:sldId id="1757" r:id="rId11"/>
    <p:sldId id="1705" r:id="rId12"/>
    <p:sldId id="1743" r:id="rId13"/>
    <p:sldId id="1744" r:id="rId14"/>
    <p:sldId id="1745" r:id="rId15"/>
    <p:sldId id="1746" r:id="rId16"/>
    <p:sldId id="1747" r:id="rId17"/>
    <p:sldId id="1748" r:id="rId18"/>
    <p:sldId id="1749" r:id="rId19"/>
    <p:sldId id="1750" r:id="rId20"/>
    <p:sldId id="1751" r:id="rId21"/>
    <p:sldId id="1752" r:id="rId22"/>
    <p:sldId id="1753" r:id="rId23"/>
    <p:sldId id="1754" r:id="rId24"/>
    <p:sldId id="1755" r:id="rId25"/>
    <p:sldId id="1722" r:id="rId26"/>
    <p:sldId id="263" r:id="rId27"/>
    <p:sldId id="1715" r:id="rId28"/>
    <p:sldId id="1716" r:id="rId29"/>
    <p:sldId id="1712" r:id="rId30"/>
    <p:sldId id="1713" r:id="rId31"/>
    <p:sldId id="1714" r:id="rId32"/>
    <p:sldId id="1717" r:id="rId33"/>
    <p:sldId id="1718" r:id="rId34"/>
    <p:sldId id="1719" r:id="rId35"/>
    <p:sldId id="1738" r:id="rId36"/>
    <p:sldId id="1720" r:id="rId37"/>
    <p:sldId id="1706" r:id="rId38"/>
    <p:sldId id="1693" r:id="rId39"/>
    <p:sldId id="1735" r:id="rId40"/>
    <p:sldId id="1741" r:id="rId41"/>
    <p:sldId id="1707" r:id="rId42"/>
    <p:sldId id="1724" r:id="rId43"/>
    <p:sldId id="1731" r:id="rId44"/>
    <p:sldId id="1708" r:id="rId45"/>
    <p:sldId id="1728" r:id="rId46"/>
    <p:sldId id="1729" r:id="rId47"/>
    <p:sldId id="1694" r:id="rId48"/>
    <p:sldId id="1709" r:id="rId49"/>
    <p:sldId id="1739" r:id="rId50"/>
    <p:sldId id="1695" r:id="rId51"/>
    <p:sldId id="1740" r:id="rId52"/>
    <p:sldId id="880" r:id="rId53"/>
    <p:sldId id="878" r:id="rId54"/>
    <p:sldId id="902" r:id="rId55"/>
    <p:sldId id="884"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FlandersArtSans-Bold" panose="020B0604020202020204" charset="0"/>
      <p:bold r:id="rId62"/>
    </p:embeddedFont>
    <p:embeddedFont>
      <p:font typeface="FlandersArtSans-Regular" panose="020B0604020202020204" charset="0"/>
      <p:regular r:id="rId63"/>
    </p:embeddedFont>
    <p:embeddedFont>
      <p:font typeface="Helvetica Neue" panose="020B0604020202020204" charset="0"/>
      <p:regular r:id="rId64"/>
      <p:bold r:id="rId65"/>
      <p:italic r:id="rId66"/>
      <p:boldItalic r:id="rId67"/>
    </p:embeddedFont>
    <p:embeddedFont>
      <p:font typeface="Proxima Nova"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uk De Meester" initials="" lastIdx="1" clrIdx="0"/>
  <p:cmAuthor id="7" name="De Keyzer Michiel" initials="DKM" lastIdx="1" clrIdx="7">
    <p:extLst>
      <p:ext uri="{19B8F6BF-5375-455C-9EA6-DF929625EA0E}">
        <p15:presenceInfo xmlns:p15="http://schemas.microsoft.com/office/powerpoint/2012/main" userId="De Keyzer Michiel" providerId="None"/>
      </p:ext>
    </p:extLst>
  </p:cmAuthor>
  <p:cmAuthor id="1" name="Dimi Schepers" initials="" lastIdx="1" clrIdx="1"/>
  <p:cmAuthor id="2" name="Brecht Van de Vyvere" initials="" lastIdx="1" clrIdx="2"/>
  <p:cmAuthor id="3" name="dimitri.schepers@outlook.com" initials="di" lastIdx="3" clrIdx="3">
    <p:extLst>
      <p:ext uri="{19B8F6BF-5375-455C-9EA6-DF929625EA0E}">
        <p15:presenceInfo xmlns:p15="http://schemas.microsoft.com/office/powerpoint/2012/main" userId="S::dimitri.schepers_outlook.com#ext#@vlaamseoverheid.onmicrosoft.com::a99cf621-1e87-45d4-a8a6-60bc63b29fa2" providerId="AD"/>
      </p:ext>
    </p:extLst>
  </p:cmAuthor>
  <p:cmAuthor id="4" name="Vlassenroot Eveline" initials="VE" lastIdx="14" clrIdx="4">
    <p:extLst>
      <p:ext uri="{19B8F6BF-5375-455C-9EA6-DF929625EA0E}">
        <p15:presenceInfo xmlns:p15="http://schemas.microsoft.com/office/powerpoint/2012/main" userId="S::eveline.vlassenroot@kb.vlaanderen.be::85f3f71a-148d-4f98-b9b2-5e30c71d8961" providerId="AD"/>
      </p:ext>
    </p:extLst>
  </p:cmAuthor>
  <p:cmAuthor id="5" name="Van Dorst Yana" initials="VY" lastIdx="1" clrIdx="5">
    <p:extLst>
      <p:ext uri="{19B8F6BF-5375-455C-9EA6-DF929625EA0E}">
        <p15:presenceInfo xmlns:p15="http://schemas.microsoft.com/office/powerpoint/2012/main" userId="S::vandoya_cronos.be#ext#@vlaamseoverheid.onmicrosoft.com::9617adcb-9426-483a-b90d-d3077cb8735d" providerId="AD"/>
      </p:ext>
    </p:extLst>
  </p:cmAuthor>
  <p:cmAuthor id="6" name="Dimitri Schepers" initials="DS" lastIdx="2" clrIdx="6">
    <p:extLst>
      <p:ext uri="{19B8F6BF-5375-455C-9EA6-DF929625EA0E}">
        <p15:presenceInfo xmlns:p15="http://schemas.microsoft.com/office/powerpoint/2012/main" userId="S::dimitri.schepers@pwc.com::e51f9d21-bd09-42ce-b409-e7e38d63f1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3BFB5-3676-4160-9626-9BA40B333ADA}" v="8" dt="2021-01-27T10:00:16.472"/>
  </p1510:revLst>
</p1510:revInfo>
</file>

<file path=ppt/tableStyles.xml><?xml version="1.0" encoding="utf-8"?>
<a:tblStyleLst xmlns:a="http://schemas.openxmlformats.org/drawingml/2006/main" def="{38927050-04BB-48FD-9B0C-A39A09DD7B1E}">
  <a:tblStyle styleId="{38927050-04BB-48FD-9B0C-A39A09DD7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4" autoAdjust="0"/>
    <p:restoredTop sz="95698" autoAdjust="0"/>
  </p:normalViewPr>
  <p:slideViewPr>
    <p:cSldViewPr snapToGrid="0">
      <p:cViewPr varScale="1">
        <p:scale>
          <a:sx n="134" d="100"/>
          <a:sy n="134" d="100"/>
        </p:scale>
        <p:origin x="126" y="2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7.fntdata"/><Relationship Id="rId69" Type="http://schemas.openxmlformats.org/officeDocument/2006/relationships/font" Target="fonts/font12.fntdata"/><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Keyzer Michiel" userId="5919b3ef-000e-4ca1-9196-cffa285786a7" providerId="ADAL" clId="{E4C3BFB5-3676-4160-9626-9BA40B333ADA}"/>
    <pc:docChg chg="undo custSel addSld delSld modSld">
      <pc:chgData name="De Keyzer Michiel" userId="5919b3ef-000e-4ca1-9196-cffa285786a7" providerId="ADAL" clId="{E4C3BFB5-3676-4160-9626-9BA40B333ADA}" dt="2021-01-27T10:00:33.393" v="642" actId="20577"/>
      <pc:docMkLst>
        <pc:docMk/>
      </pc:docMkLst>
      <pc:sldChg chg="addSp modSp">
        <pc:chgData name="De Keyzer Michiel" userId="5919b3ef-000e-4ca1-9196-cffa285786a7" providerId="ADAL" clId="{E4C3BFB5-3676-4160-9626-9BA40B333ADA}" dt="2021-01-27T09:58:02.765" v="612" actId="20577"/>
        <pc:sldMkLst>
          <pc:docMk/>
          <pc:sldMk cId="0" sldId="257"/>
        </pc:sldMkLst>
        <pc:spChg chg="mod">
          <ac:chgData name="De Keyzer Michiel" userId="5919b3ef-000e-4ca1-9196-cffa285786a7" providerId="ADAL" clId="{E4C3BFB5-3676-4160-9626-9BA40B333ADA}" dt="2021-01-27T09:57:02.371" v="358" actId="1035"/>
          <ac:spMkLst>
            <pc:docMk/>
            <pc:sldMk cId="0" sldId="257"/>
            <ac:spMk id="5" creationId="{00000000-0000-0000-0000-000000000000}"/>
          </ac:spMkLst>
        </pc:spChg>
        <pc:spChg chg="mod">
          <ac:chgData name="De Keyzer Michiel" userId="5919b3ef-000e-4ca1-9196-cffa285786a7" providerId="ADAL" clId="{E4C3BFB5-3676-4160-9626-9BA40B333ADA}" dt="2021-01-27T09:56:51.149" v="329" actId="20577"/>
          <ac:spMkLst>
            <pc:docMk/>
            <pc:sldMk cId="0" sldId="257"/>
            <ac:spMk id="6" creationId="{00000000-0000-0000-0000-000000000000}"/>
          </ac:spMkLst>
        </pc:spChg>
        <pc:spChg chg="mod">
          <ac:chgData name="De Keyzer Michiel" userId="5919b3ef-000e-4ca1-9196-cffa285786a7" providerId="ADAL" clId="{E4C3BFB5-3676-4160-9626-9BA40B333ADA}" dt="2021-01-27T09:55:33.212" v="271" actId="20577"/>
          <ac:spMkLst>
            <pc:docMk/>
            <pc:sldMk cId="0" sldId="257"/>
            <ac:spMk id="8" creationId="{00000000-0000-0000-0000-000000000000}"/>
          </ac:spMkLst>
        </pc:spChg>
        <pc:spChg chg="mod">
          <ac:chgData name="De Keyzer Michiel" userId="5919b3ef-000e-4ca1-9196-cffa285786a7" providerId="ADAL" clId="{E4C3BFB5-3676-4160-9626-9BA40B333ADA}" dt="2021-01-27T09:54:49.618" v="127" actId="20577"/>
          <ac:spMkLst>
            <pc:docMk/>
            <pc:sldMk cId="0" sldId="257"/>
            <ac:spMk id="9" creationId="{00000000-0000-0000-0000-000000000000}"/>
          </ac:spMkLst>
        </pc:spChg>
        <pc:spChg chg="mod">
          <ac:chgData name="De Keyzer Michiel" userId="5919b3ef-000e-4ca1-9196-cffa285786a7" providerId="ADAL" clId="{E4C3BFB5-3676-4160-9626-9BA40B333ADA}" dt="2021-01-27T09:54:07.993" v="23" actId="20577"/>
          <ac:spMkLst>
            <pc:docMk/>
            <pc:sldMk cId="0" sldId="257"/>
            <ac:spMk id="10" creationId="{00000000-0000-0000-0000-000000000000}"/>
          </ac:spMkLst>
        </pc:spChg>
        <pc:spChg chg="mod">
          <ac:chgData name="De Keyzer Michiel" userId="5919b3ef-000e-4ca1-9196-cffa285786a7" providerId="ADAL" clId="{E4C3BFB5-3676-4160-9626-9BA40B333ADA}" dt="2021-01-27T09:57:22.262" v="429" actId="20577"/>
          <ac:spMkLst>
            <pc:docMk/>
            <pc:sldMk cId="0" sldId="257"/>
            <ac:spMk id="13" creationId="{00000000-0000-0000-0000-000000000000}"/>
          </ac:spMkLst>
        </pc:spChg>
        <pc:spChg chg="mod">
          <ac:chgData name="De Keyzer Michiel" userId="5919b3ef-000e-4ca1-9196-cffa285786a7" providerId="ADAL" clId="{E4C3BFB5-3676-4160-9626-9BA40B333ADA}" dt="2021-01-27T09:57:15.785" v="427" actId="1035"/>
          <ac:spMkLst>
            <pc:docMk/>
            <pc:sldMk cId="0" sldId="257"/>
            <ac:spMk id="14" creationId="{00000000-0000-0000-0000-000000000000}"/>
          </ac:spMkLst>
        </pc:spChg>
        <pc:spChg chg="mod">
          <ac:chgData name="De Keyzer Michiel" userId="5919b3ef-000e-4ca1-9196-cffa285786a7" providerId="ADAL" clId="{E4C3BFB5-3676-4160-9626-9BA40B333ADA}" dt="2021-01-27T09:57:02.371" v="358" actId="1035"/>
          <ac:spMkLst>
            <pc:docMk/>
            <pc:sldMk cId="0" sldId="257"/>
            <ac:spMk id="15" creationId="{00000000-0000-0000-0000-000000000000}"/>
          </ac:spMkLst>
        </pc:spChg>
        <pc:spChg chg="add mod">
          <ac:chgData name="De Keyzer Michiel" userId="5919b3ef-000e-4ca1-9196-cffa285786a7" providerId="ADAL" clId="{E4C3BFB5-3676-4160-9626-9BA40B333ADA}" dt="2021-01-27T09:57:36.426" v="502" actId="1035"/>
          <ac:spMkLst>
            <pc:docMk/>
            <pc:sldMk cId="0" sldId="257"/>
            <ac:spMk id="17" creationId="{2939725B-06B5-4371-88B7-AD3E69F4A298}"/>
          </ac:spMkLst>
        </pc:spChg>
        <pc:spChg chg="add mod">
          <ac:chgData name="De Keyzer Michiel" userId="5919b3ef-000e-4ca1-9196-cffa285786a7" providerId="ADAL" clId="{E4C3BFB5-3676-4160-9626-9BA40B333ADA}" dt="2021-01-27T09:58:02.765" v="612" actId="20577"/>
          <ac:spMkLst>
            <pc:docMk/>
            <pc:sldMk cId="0" sldId="257"/>
            <ac:spMk id="18" creationId="{757F53EE-9EC0-4C55-A320-85257AB308A5}"/>
          </ac:spMkLst>
        </pc:spChg>
      </pc:sldChg>
      <pc:sldChg chg="del">
        <pc:chgData name="De Keyzer Michiel" userId="5919b3ef-000e-4ca1-9196-cffa285786a7" providerId="ADAL" clId="{E4C3BFB5-3676-4160-9626-9BA40B333ADA}" dt="2021-01-27T09:59:33.494" v="617" actId="2696"/>
        <pc:sldMkLst>
          <pc:docMk/>
          <pc:sldMk cId="1069114644" sldId="886"/>
        </pc:sldMkLst>
      </pc:sldChg>
      <pc:sldChg chg="addCm modCm">
        <pc:chgData name="De Keyzer Michiel" userId="5919b3ef-000e-4ca1-9196-cffa285786a7" providerId="ADAL" clId="{E4C3BFB5-3676-4160-9626-9BA40B333ADA}" dt="2021-01-27T09:59:30.383" v="616"/>
        <pc:sldMkLst>
          <pc:docMk/>
          <pc:sldMk cId="3890031827" sldId="893"/>
        </pc:sldMkLst>
      </pc:sldChg>
      <pc:sldChg chg="modSp">
        <pc:chgData name="De Keyzer Michiel" userId="5919b3ef-000e-4ca1-9196-cffa285786a7" providerId="ADAL" clId="{E4C3BFB5-3676-4160-9626-9BA40B333ADA}" dt="2021-01-27T10:00:00.531" v="618" actId="20577"/>
        <pc:sldMkLst>
          <pc:docMk/>
          <pc:sldMk cId="1726275154" sldId="1742"/>
        </pc:sldMkLst>
        <pc:spChg chg="mod">
          <ac:chgData name="De Keyzer Michiel" userId="5919b3ef-000e-4ca1-9196-cffa285786a7" providerId="ADAL" clId="{E4C3BFB5-3676-4160-9626-9BA40B333ADA}" dt="2021-01-27T10:00:00.531" v="618" actId="20577"/>
          <ac:spMkLst>
            <pc:docMk/>
            <pc:sldMk cId="1726275154" sldId="1742"/>
            <ac:spMk id="3" creationId="{00000000-0000-0000-0000-000000000000}"/>
          </ac:spMkLst>
        </pc:spChg>
      </pc:sldChg>
      <pc:sldChg chg="addSp delSp modSp add del">
        <pc:chgData name="De Keyzer Michiel" userId="5919b3ef-000e-4ca1-9196-cffa285786a7" providerId="ADAL" clId="{E4C3BFB5-3676-4160-9626-9BA40B333ADA}" dt="2021-01-27T10:00:17.841" v="622" actId="2696"/>
        <pc:sldMkLst>
          <pc:docMk/>
          <pc:sldMk cId="353129055" sldId="1756"/>
        </pc:sldMkLst>
        <pc:spChg chg="del">
          <ac:chgData name="De Keyzer Michiel" userId="5919b3ef-000e-4ca1-9196-cffa285786a7" providerId="ADAL" clId="{E4C3BFB5-3676-4160-9626-9BA40B333ADA}" dt="2021-01-27T10:00:12.419" v="620"/>
          <ac:spMkLst>
            <pc:docMk/>
            <pc:sldMk cId="353129055" sldId="1756"/>
            <ac:spMk id="2" creationId="{65E26D3B-12E7-4F23-A964-D0B7FC1026F5}"/>
          </ac:spMkLst>
        </pc:spChg>
        <pc:spChg chg="del">
          <ac:chgData name="De Keyzer Michiel" userId="5919b3ef-000e-4ca1-9196-cffa285786a7" providerId="ADAL" clId="{E4C3BFB5-3676-4160-9626-9BA40B333ADA}" dt="2021-01-27T10:00:12.419" v="620"/>
          <ac:spMkLst>
            <pc:docMk/>
            <pc:sldMk cId="353129055" sldId="1756"/>
            <ac:spMk id="3" creationId="{B56EFF70-5ACC-428C-8ECA-D67C79FFE93A}"/>
          </ac:spMkLst>
        </pc:spChg>
        <pc:spChg chg="add mod">
          <ac:chgData name="De Keyzer Michiel" userId="5919b3ef-000e-4ca1-9196-cffa285786a7" providerId="ADAL" clId="{E4C3BFB5-3676-4160-9626-9BA40B333ADA}" dt="2021-01-27T10:00:12.419" v="620"/>
          <ac:spMkLst>
            <pc:docMk/>
            <pc:sldMk cId="353129055" sldId="1756"/>
            <ac:spMk id="4" creationId="{93B3C136-0AE5-419F-A446-100438F54851}"/>
          </ac:spMkLst>
        </pc:spChg>
        <pc:spChg chg="add mod">
          <ac:chgData name="De Keyzer Michiel" userId="5919b3ef-000e-4ca1-9196-cffa285786a7" providerId="ADAL" clId="{E4C3BFB5-3676-4160-9626-9BA40B333ADA}" dt="2021-01-27T10:00:12.419" v="620"/>
          <ac:spMkLst>
            <pc:docMk/>
            <pc:sldMk cId="353129055" sldId="1756"/>
            <ac:spMk id="5" creationId="{6C418346-6AE4-4F77-8E9F-F055B23E2D74}"/>
          </ac:spMkLst>
        </pc:spChg>
      </pc:sldChg>
      <pc:sldChg chg="modSp add">
        <pc:chgData name="De Keyzer Michiel" userId="5919b3ef-000e-4ca1-9196-cffa285786a7" providerId="ADAL" clId="{E4C3BFB5-3676-4160-9626-9BA40B333ADA}" dt="2021-01-27T10:00:33.393" v="642" actId="20577"/>
        <pc:sldMkLst>
          <pc:docMk/>
          <pc:sldMk cId="2747485431" sldId="1757"/>
        </pc:sldMkLst>
        <pc:spChg chg="mod">
          <ac:chgData name="De Keyzer Michiel" userId="5919b3ef-000e-4ca1-9196-cffa285786a7" providerId="ADAL" clId="{E4C3BFB5-3676-4160-9626-9BA40B333ADA}" dt="2021-01-27T10:00:27.003" v="641" actId="6549"/>
          <ac:spMkLst>
            <pc:docMk/>
            <pc:sldMk cId="2747485431" sldId="1757"/>
            <ac:spMk id="2" creationId="{C312E5B0-C859-41AC-9261-911464F04F10}"/>
          </ac:spMkLst>
        </pc:spChg>
        <pc:spChg chg="mod">
          <ac:chgData name="De Keyzer Michiel" userId="5919b3ef-000e-4ca1-9196-cffa285786a7" providerId="ADAL" clId="{E4C3BFB5-3676-4160-9626-9BA40B333ADA}" dt="2021-01-27T10:00:33.393" v="642" actId="20577"/>
          <ac:spMkLst>
            <pc:docMk/>
            <pc:sldMk cId="2747485431" sldId="1757"/>
            <ac:spMk id="3" creationId="{16B4A854-D3F1-4ECC-AD78-76418B2AEB2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1-01-27T10:58:20.526" idx="1">
    <p:pos x="10" y="10"/>
    <p:text>make slide more visual, something like this:
https://docs.google.com/presentation/d/1OACvALq70G0DF9-yFE2y6_sXkrHqVVE88nGLcvrxkjc/edit#slide=id.g61ca48b2ff_0_0</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324754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182458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Verschillende</a:t>
            </a:r>
            <a:r>
              <a:rPr lang="en-GB" baseline="0" dirty="0"/>
              <a:t> </a:t>
            </a:r>
            <a:r>
              <a:rPr lang="en-GB" baseline="0" dirty="0" err="1"/>
              <a:t>elementen</a:t>
            </a:r>
            <a:r>
              <a:rPr lang="en-GB" baseline="0" dirty="0"/>
              <a:t> </a:t>
            </a:r>
            <a:r>
              <a:rPr lang="en-GB" baseline="0" dirty="0" err="1"/>
              <a:t>binnen</a:t>
            </a:r>
            <a:r>
              <a:rPr lang="en-GB" baseline="0" dirty="0"/>
              <a:t> de draft charter, focus </a:t>
            </a:r>
            <a:r>
              <a:rPr lang="en-GB" baseline="0" dirty="0" err="1"/>
              <a:t>ligt</a:t>
            </a:r>
            <a:r>
              <a:rPr lang="en-GB" baseline="0" dirty="0"/>
              <a:t> nu op scope </a:t>
            </a:r>
            <a:r>
              <a:rPr lang="en-GB" baseline="0" dirty="0" err="1"/>
              <a:t>afbakenen</a:t>
            </a:r>
            <a:r>
              <a:rPr lang="en-GB" baseline="0" dirty="0"/>
              <a:t> </a:t>
            </a:r>
            <a:r>
              <a:rPr lang="en-GB" baseline="0" dirty="0" err="1"/>
              <a:t>en</a:t>
            </a:r>
            <a:r>
              <a:rPr lang="en-GB" baseline="0" dirty="0"/>
              <a:t> use cases </a:t>
            </a:r>
            <a:r>
              <a:rPr lang="en-GB" baseline="0" dirty="0" err="1"/>
              <a:t>definiëren</a:t>
            </a:r>
            <a:r>
              <a:rPr lang="en-GB" baseline="0" dirty="0"/>
              <a:t>. Erna </a:t>
            </a:r>
            <a:r>
              <a:rPr lang="en-GB" baseline="0" dirty="0" err="1"/>
              <a:t>wordt</a:t>
            </a:r>
            <a:r>
              <a:rPr lang="en-GB" baseline="0" dirty="0"/>
              <a:t> de charter </a:t>
            </a:r>
            <a:r>
              <a:rPr lang="en-GB" baseline="0" dirty="0" err="1"/>
              <a:t>verder</a:t>
            </a:r>
            <a:r>
              <a:rPr lang="en-GB" baseline="0" dirty="0"/>
              <a:t> </a:t>
            </a:r>
            <a:r>
              <a:rPr lang="en-GB" baseline="0" dirty="0" err="1"/>
              <a:t>aangevuld</a:t>
            </a:r>
            <a:r>
              <a:rPr lang="en-GB" baseline="0" dirty="0"/>
              <a:t>.</a:t>
            </a:r>
            <a:endParaRPr lang="nl-BE" dirty="0"/>
          </a:p>
        </p:txBody>
      </p:sp>
    </p:spTree>
    <p:extLst>
      <p:ext uri="{BB962C8B-B14F-4D97-AF65-F5344CB8AC3E}">
        <p14:creationId xmlns:p14="http://schemas.microsoft.com/office/powerpoint/2010/main" val="108889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noChangeArrowheads="1" noTextEdit="1"/>
          </p:cNvSpPr>
          <p:nvPr>
            <p:ph type="sldImg"/>
          </p:nvPr>
        </p:nvSpPr>
        <p:spPr>
          <a:xfrm>
            <a:off x="381000" y="685800"/>
            <a:ext cx="6096000" cy="3429000"/>
          </a:xfrm>
          <a:ln/>
        </p:spPr>
      </p:sp>
      <p:sp>
        <p:nvSpPr>
          <p:cNvPr id="215042" name="Notes Placeholder 2"/>
          <p:cNvSpPr>
            <a:spLocks noGrp="1" noChangeArrowheads="1"/>
          </p:cNvSpPr>
          <p:nvPr>
            <p:ph type="body" idx="1"/>
          </p:nvPr>
        </p:nvSpPr>
        <p:spPr>
          <a:noFill/>
        </p:spPr>
        <p:txBody>
          <a:bodyPr/>
          <a:lstStyle/>
          <a:p>
            <a:r>
              <a:rPr lang="fr-BE" altLang="da-DK" dirty="0"/>
              <a:t>The </a:t>
            </a:r>
            <a:r>
              <a:rPr lang="fr-BE" altLang="da-DK" dirty="0" err="1"/>
              <a:t>demand</a:t>
            </a:r>
            <a:r>
              <a:rPr lang="fr-BE" altLang="da-DK" dirty="0"/>
              <a:t> </a:t>
            </a:r>
            <a:r>
              <a:rPr lang="fr-BE" altLang="da-DK" dirty="0" err="1"/>
              <a:t>side</a:t>
            </a:r>
            <a:r>
              <a:rPr lang="fr-BE" altLang="da-DK" dirty="0"/>
              <a:t> </a:t>
            </a:r>
            <a:r>
              <a:rPr lang="fr-BE" altLang="da-DK" dirty="0" err="1"/>
              <a:t>is</a:t>
            </a:r>
            <a:r>
              <a:rPr lang="fr-BE" altLang="da-DK" dirty="0"/>
              <a:t> an essential </a:t>
            </a:r>
            <a:r>
              <a:rPr lang="fr-BE" altLang="da-DK" dirty="0" err="1"/>
              <a:t>element</a:t>
            </a:r>
            <a:r>
              <a:rPr lang="fr-BE" altLang="da-DK" dirty="0"/>
              <a:t> of </a:t>
            </a:r>
            <a:r>
              <a:rPr lang="fr-BE" altLang="da-DK" dirty="0" err="1"/>
              <a:t>any</a:t>
            </a:r>
            <a:r>
              <a:rPr lang="fr-BE" altLang="da-DK" dirty="0"/>
              <a:t> </a:t>
            </a:r>
            <a:r>
              <a:rPr lang="fr-BE" altLang="da-DK" dirty="0" err="1"/>
              <a:t>market</a:t>
            </a:r>
            <a:r>
              <a:rPr lang="fr-BE" altLang="da-DK" dirty="0"/>
              <a:t>, and </a:t>
            </a:r>
            <a:endParaRPr lang="en-GB" altLang="da-DK" dirty="0"/>
          </a:p>
        </p:txBody>
      </p:sp>
      <p:sp>
        <p:nvSpPr>
          <p:cNvPr id="215043" name="Slide Number Placeholder 3"/>
          <p:cNvSpPr>
            <a:spLocks noGrp="1"/>
          </p:cNvSpPr>
          <p:nvPr>
            <p:ph type="sldNum" sz="quarter" idx="5"/>
          </p:nvPr>
        </p:nvSpPr>
        <p:spPr>
          <a:noFill/>
        </p:spPr>
        <p:txBody>
          <a:bodyPr/>
          <a:lstStyle>
            <a:lvl1pPr>
              <a:defRPr sz="1200">
                <a:solidFill>
                  <a:srgbClr val="0F5494"/>
                </a:solidFill>
                <a:latin typeface="Verdana" panose="020B0604030504040204" pitchFamily="34" charset="0"/>
                <a:cs typeface="Arial" panose="020B0604020202020204" pitchFamily="34" charset="0"/>
              </a:defRPr>
            </a:lvl1pPr>
            <a:lvl2pPr marL="742950" indent="-285750">
              <a:defRPr sz="1200">
                <a:solidFill>
                  <a:srgbClr val="0F5494"/>
                </a:solidFill>
                <a:latin typeface="Verdana" panose="020B0604030504040204" pitchFamily="34" charset="0"/>
                <a:cs typeface="Arial" panose="020B0604020202020204" pitchFamily="34" charset="0"/>
              </a:defRPr>
            </a:lvl2pPr>
            <a:lvl3pPr marL="1143000" indent="-228600">
              <a:defRPr sz="1200">
                <a:solidFill>
                  <a:srgbClr val="0F5494"/>
                </a:solidFill>
                <a:latin typeface="Verdana" panose="020B0604030504040204" pitchFamily="34" charset="0"/>
                <a:cs typeface="Arial" panose="020B0604020202020204" pitchFamily="34" charset="0"/>
              </a:defRPr>
            </a:lvl3pPr>
            <a:lvl4pPr marL="1600200" indent="-228600">
              <a:defRPr sz="1200">
                <a:solidFill>
                  <a:srgbClr val="0F5494"/>
                </a:solidFill>
                <a:latin typeface="Verdana" panose="020B0604030504040204" pitchFamily="34" charset="0"/>
                <a:cs typeface="Arial" panose="020B0604020202020204" pitchFamily="34" charset="0"/>
              </a:defRPr>
            </a:lvl4pPr>
            <a:lvl5pPr marL="2057400" indent="-228600">
              <a:defRPr sz="1200">
                <a:solidFill>
                  <a:srgbClr val="0F5494"/>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78D4E2-A5FB-45FE-98DA-F3D2C0FA442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2555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280717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25569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18438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44137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83070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nl-BE" err="1"/>
              <a:t>Icons</a:t>
            </a:r>
            <a:r>
              <a:rPr lang="nl-BE"/>
              <a:t> made </a:t>
            </a:r>
            <a:r>
              <a:rPr lang="nl-BE" err="1"/>
              <a:t>by</a:t>
            </a:r>
            <a:r>
              <a:rPr lang="nl-BE"/>
              <a:t> </a:t>
            </a:r>
            <a:r>
              <a:rPr lang="nl-BE" err="1"/>
              <a:t>Freepik</a:t>
            </a:r>
            <a:r>
              <a:rPr lang="nl-BE"/>
              <a:t> </a:t>
            </a:r>
            <a:r>
              <a:rPr lang="nl-BE" err="1"/>
              <a:t>from</a:t>
            </a:r>
            <a:r>
              <a:rPr lang="nl-BE"/>
              <a:t> www.flaticon.com</a:t>
            </a:r>
            <a:endParaRPr lang="nl-NL"/>
          </a:p>
        </p:txBody>
      </p:sp>
    </p:spTree>
    <p:extLst>
      <p:ext uri="{BB962C8B-B14F-4D97-AF65-F5344CB8AC3E}">
        <p14:creationId xmlns:p14="http://schemas.microsoft.com/office/powerpoint/2010/main" val="294379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 name="Google Shape;21;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 name="Google Shape;23;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4" name="Google Shape;24;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257175" marR="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587828" marR="0" indent="-244928"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914400" marR="0" indent="-22860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303020" marR="0" indent="-274320"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1645920" marR="0" indent="-27432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257175" marR="0" lvl="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257175" marR="0" lvl="1"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257175" marR="0" lvl="2"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257175" marR="0" lvl="3"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257175" marR="0" lvl="4"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2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1" y="273845"/>
            <a:ext cx="7886700" cy="738264"/>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79399167-FE2E-401C-9FAB-4732749FC8D2}" type="datetime1">
              <a:rPr lang="nl-BE" smtClean="0"/>
              <a:t>27/01/2021</a:t>
            </a:fld>
            <a:endParaRPr lang="nl-BE"/>
          </a:p>
        </p:txBody>
      </p:sp>
    </p:spTree>
    <p:extLst>
      <p:ext uri="{BB962C8B-B14F-4D97-AF65-F5344CB8AC3E}">
        <p14:creationId xmlns:p14="http://schemas.microsoft.com/office/powerpoint/2010/main" val="10363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CE4E33C0-43DC-4AB9-AFAB-31D7544B7A0D}" type="datetime1">
              <a:rPr lang="nl-BE" smtClean="0"/>
              <a:t>27/01/2021</a:t>
            </a:fld>
            <a:endParaRPr lang="nl-BE"/>
          </a:p>
        </p:txBody>
      </p:sp>
    </p:spTree>
    <p:extLst>
      <p:ext uri="{BB962C8B-B14F-4D97-AF65-F5344CB8AC3E}">
        <p14:creationId xmlns:p14="http://schemas.microsoft.com/office/powerpoint/2010/main" val="68308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66"/>
        <p:cNvGrpSpPr/>
        <p:nvPr/>
      </p:nvGrpSpPr>
      <p:grpSpPr>
        <a:xfrm>
          <a:off x="0" y="0"/>
          <a:ext cx="0" cy="0"/>
          <a:chOff x="0" y="0"/>
          <a:chExt cx="0" cy="0"/>
        </a:xfrm>
      </p:grpSpPr>
      <p:sp>
        <p:nvSpPr>
          <p:cNvPr id="367" name="Google Shape;367;p5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368" name="Google Shape;368;p5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9" name="Google Shape;369;p5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0" name="Google Shape;370;p5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1" name="Google Shape;371;p5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72" name="Google Shape;372;p5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6647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ussentitel">
    <p:bg>
      <p:bgPr>
        <a:solidFill>
          <a:srgbClr val="71C2FF"/>
        </a:solidFill>
        <a:effectLst/>
      </p:bgPr>
    </p:bg>
    <p:spTree>
      <p:nvGrpSpPr>
        <p:cNvPr id="1" name=""/>
        <p:cNvGrpSpPr/>
        <p:nvPr/>
      </p:nvGrpSpPr>
      <p:grpSpPr>
        <a:xfrm>
          <a:off x="0" y="0"/>
          <a:ext cx="0" cy="0"/>
          <a:chOff x="0" y="0"/>
          <a:chExt cx="0" cy="0"/>
        </a:xfrm>
      </p:grpSpPr>
      <p:sp>
        <p:nvSpPr>
          <p:cNvPr id="5" name="Rectangle 4"/>
          <p:cNvSpPr/>
          <p:nvPr userDrawn="1"/>
        </p:nvSpPr>
        <p:spPr>
          <a:xfrm>
            <a:off x="-2" y="0"/>
            <a:ext cx="1118154" cy="2221396"/>
          </a:xfrm>
          <a:prstGeom prst="rect">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8365"/>
            <a:ext cx="9144002" cy="330301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165" b="38112"/>
          <a:stretch/>
        </p:blipFill>
        <p:spPr>
          <a:xfrm>
            <a:off x="2" y="2392846"/>
            <a:ext cx="9143999" cy="2750654"/>
          </a:xfrm>
          <a:prstGeom prst="rect">
            <a:avLst/>
          </a:prstGeom>
        </p:spPr>
      </p:pic>
    </p:spTree>
    <p:extLst>
      <p:ext uri="{BB962C8B-B14F-4D97-AF65-F5344CB8AC3E}">
        <p14:creationId xmlns:p14="http://schemas.microsoft.com/office/powerpoint/2010/main" val="3835479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 orange">
    <p:bg>
      <p:bgPr>
        <a:solidFill>
          <a:schemeClr val="tx1"/>
        </a:solidFill>
        <a:effectLst/>
      </p:bgPr>
    </p:bg>
    <p:spTree>
      <p:nvGrpSpPr>
        <p:cNvPr id="1" name=""/>
        <p:cNvGrpSpPr/>
        <p:nvPr/>
      </p:nvGrpSpPr>
      <p:grpSpPr>
        <a:xfrm>
          <a:off x="0" y="0"/>
          <a:ext cx="0" cy="0"/>
          <a:chOff x="0" y="0"/>
          <a:chExt cx="0" cy="0"/>
        </a:xfrm>
      </p:grpSpPr>
      <p:pic>
        <p:nvPicPr>
          <p:cNvPr id="6" name="Afbeelding 10">
            <a:extLst>
              <a:ext uri="{FF2B5EF4-FFF2-40B4-BE49-F238E27FC236}">
                <a16:creationId xmlns:a16="http://schemas.microsoft.com/office/drawing/2014/main" id="{051449F4-207A-B347-99B4-747D36415218}"/>
              </a:ext>
            </a:extLst>
          </p:cNvPr>
          <p:cNvPicPr>
            <a:picLocks noChangeAspect="1"/>
          </p:cNvPicPr>
          <p:nvPr userDrawn="1"/>
        </p:nvPicPr>
        <p:blipFill>
          <a:blip r:embed="rId2"/>
          <a:stretch>
            <a:fillRect/>
          </a:stretch>
        </p:blipFill>
        <p:spPr>
          <a:xfrm>
            <a:off x="747532" y="4099560"/>
            <a:ext cx="1791955" cy="701200"/>
          </a:xfrm>
          <a:prstGeom prst="rect">
            <a:avLst/>
          </a:prstGeom>
        </p:spPr>
      </p:pic>
      <p:sp>
        <p:nvSpPr>
          <p:cNvPr id="9" name="Text Placeholder 8">
            <a:extLst>
              <a:ext uri="{FF2B5EF4-FFF2-40B4-BE49-F238E27FC236}">
                <a16:creationId xmlns:a16="http://schemas.microsoft.com/office/drawing/2014/main" id="{97FD5C33-8482-5C4E-87D2-CA5372511155}"/>
              </a:ext>
            </a:extLst>
          </p:cNvPr>
          <p:cNvSpPr>
            <a:spLocks noGrp="1"/>
          </p:cNvSpPr>
          <p:nvPr>
            <p:ph type="body" sz="quarter" idx="10" hasCustomPrompt="1"/>
          </p:nvPr>
        </p:nvSpPr>
        <p:spPr>
          <a:xfrm>
            <a:off x="984005" y="2779909"/>
            <a:ext cx="2271662" cy="882716"/>
          </a:xfrm>
          <a:prstGeom prst="rect">
            <a:avLst/>
          </a:prstGeom>
        </p:spPr>
        <p:txBody>
          <a:bodyPr/>
          <a:lstStyle>
            <a:lvl1pPr marL="0" indent="0">
              <a:buNone/>
              <a:defRPr sz="1500" b="0" i="1">
                <a:solidFill>
                  <a:schemeClr val="bg1"/>
                </a:solidFill>
                <a:latin typeface="Proxima Nova" panose="02000506030000020004" pitchFamily="2" charset="0"/>
              </a:defRPr>
            </a:lvl1pPr>
          </a:lstStyle>
          <a:p>
            <a:pPr>
              <a:lnSpc>
                <a:spcPct val="100000"/>
              </a:lnSpc>
            </a:pPr>
            <a:r>
              <a:rPr lang="en-GB" dirty="0"/>
              <a:t>CEO of </a:t>
            </a:r>
            <a:r>
              <a:rPr lang="en-GB" dirty="0" err="1"/>
              <a:t>SynchoniCity</a:t>
            </a:r>
            <a:r>
              <a:rPr lang="en-GB" dirty="0"/>
              <a:t>, Professor VUB</a:t>
            </a:r>
          </a:p>
        </p:txBody>
      </p:sp>
      <p:sp>
        <p:nvSpPr>
          <p:cNvPr id="10" name="Text Placeholder 8">
            <a:extLst>
              <a:ext uri="{FF2B5EF4-FFF2-40B4-BE49-F238E27FC236}">
                <a16:creationId xmlns:a16="http://schemas.microsoft.com/office/drawing/2014/main" id="{5593AD5C-7350-4D4A-ABFF-694960A5D543}"/>
              </a:ext>
            </a:extLst>
          </p:cNvPr>
          <p:cNvSpPr>
            <a:spLocks noGrp="1"/>
          </p:cNvSpPr>
          <p:nvPr>
            <p:ph type="body" sz="quarter" idx="11" hasCustomPrompt="1"/>
          </p:nvPr>
        </p:nvSpPr>
        <p:spPr>
          <a:xfrm>
            <a:off x="985390" y="2405109"/>
            <a:ext cx="3476078" cy="382356"/>
          </a:xfrm>
          <a:prstGeom prst="rect">
            <a:avLst/>
          </a:prstGeom>
        </p:spPr>
        <p:txBody>
          <a:bodyPr/>
          <a:lstStyle>
            <a:lvl1pPr marL="0" indent="0">
              <a:buNone/>
              <a:defRPr sz="2100" b="0" i="1">
                <a:solidFill>
                  <a:schemeClr val="bg1"/>
                </a:solidFill>
                <a:latin typeface="Proxima Nova" panose="02000506030000020004" pitchFamily="2" charset="0"/>
              </a:defRPr>
            </a:lvl1pPr>
          </a:lstStyle>
          <a:p>
            <a:pPr>
              <a:lnSpc>
                <a:spcPct val="100000"/>
              </a:lnSpc>
            </a:pPr>
            <a:r>
              <a:rPr lang="en-GB" dirty="0"/>
              <a:t>Naam </a:t>
            </a:r>
            <a:r>
              <a:rPr lang="en-GB" dirty="0" err="1"/>
              <a:t>Spreker</a:t>
            </a:r>
            <a:endParaRPr lang="en-GB" dirty="0"/>
          </a:p>
        </p:txBody>
      </p:sp>
      <p:sp>
        <p:nvSpPr>
          <p:cNvPr id="11" name="Text Placeholder 8">
            <a:extLst>
              <a:ext uri="{FF2B5EF4-FFF2-40B4-BE49-F238E27FC236}">
                <a16:creationId xmlns:a16="http://schemas.microsoft.com/office/drawing/2014/main" id="{F489B2FA-CDDD-4B45-BF51-7782D59C0DBF}"/>
              </a:ext>
            </a:extLst>
          </p:cNvPr>
          <p:cNvSpPr>
            <a:spLocks noGrp="1"/>
          </p:cNvSpPr>
          <p:nvPr>
            <p:ph type="body" sz="quarter" idx="12" hasCustomPrompt="1"/>
          </p:nvPr>
        </p:nvSpPr>
        <p:spPr>
          <a:xfrm>
            <a:off x="628651" y="106341"/>
            <a:ext cx="6412230" cy="2236634"/>
          </a:xfrm>
          <a:prstGeom prst="rect">
            <a:avLst/>
          </a:prstGeom>
        </p:spPr>
        <p:txBody>
          <a:bodyPr bIns="36000"/>
          <a:lstStyle>
            <a:lvl1pPr marL="0" indent="0" algn="l">
              <a:lnSpc>
                <a:spcPct val="200000"/>
              </a:lnSpc>
              <a:spcBef>
                <a:spcPts val="0"/>
              </a:spcBef>
              <a:spcAft>
                <a:spcPts val="0"/>
              </a:spcAft>
              <a:buNone/>
              <a:defRPr sz="7050" b="1" i="0">
                <a:solidFill>
                  <a:schemeClr val="bg1"/>
                </a:solidFill>
                <a:latin typeface="Proxima Nova Black" panose="02000506030000020004" pitchFamily="2" charset="0"/>
              </a:defRPr>
            </a:lvl1pPr>
          </a:lstStyle>
          <a:p>
            <a:pPr>
              <a:lnSpc>
                <a:spcPct val="100000"/>
              </a:lnSpc>
            </a:pPr>
            <a:r>
              <a:rPr lang="en-GB" dirty="0"/>
              <a:t>Introduction</a:t>
            </a:r>
            <a:br>
              <a:rPr lang="en-GB" dirty="0"/>
            </a:br>
            <a:r>
              <a:rPr lang="en-GB" dirty="0"/>
              <a:t>to OASC</a:t>
            </a:r>
          </a:p>
        </p:txBody>
      </p:sp>
    </p:spTree>
    <p:extLst>
      <p:ext uri="{BB962C8B-B14F-4D97-AF65-F5344CB8AC3E}">
        <p14:creationId xmlns:p14="http://schemas.microsoft.com/office/powerpoint/2010/main" val="4130837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oran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15294-5031-A940-A9BD-67F0C2E078EB}"/>
              </a:ext>
            </a:extLst>
          </p:cNvPr>
          <p:cNvPicPr>
            <a:picLocks noChangeAspect="1"/>
          </p:cNvPicPr>
          <p:nvPr userDrawn="1"/>
        </p:nvPicPr>
        <p:blipFill>
          <a:blip r:embed="rId2"/>
          <a:stretch>
            <a:fillRect/>
          </a:stretch>
        </p:blipFill>
        <p:spPr>
          <a:xfrm>
            <a:off x="4355048" y="2882268"/>
            <a:ext cx="465923" cy="654810"/>
          </a:xfrm>
          <a:prstGeom prst="rect">
            <a:avLst/>
          </a:prstGeom>
        </p:spPr>
      </p:pic>
      <p:sp>
        <p:nvSpPr>
          <p:cNvPr id="4" name="Text Placeholder 10">
            <a:extLst>
              <a:ext uri="{FF2B5EF4-FFF2-40B4-BE49-F238E27FC236}">
                <a16:creationId xmlns:a16="http://schemas.microsoft.com/office/drawing/2014/main" id="{7DBDE1D9-EC25-1D4C-A58F-2AEDA0B5CA00}"/>
              </a:ext>
            </a:extLst>
          </p:cNvPr>
          <p:cNvSpPr>
            <a:spLocks noGrp="1"/>
          </p:cNvSpPr>
          <p:nvPr>
            <p:ph type="body" sz="quarter" idx="10" hasCustomPrompt="1"/>
          </p:nvPr>
        </p:nvSpPr>
        <p:spPr>
          <a:xfrm>
            <a:off x="1090430" y="2076136"/>
            <a:ext cx="6995159" cy="882690"/>
          </a:xfrm>
          <a:prstGeom prst="rect">
            <a:avLst/>
          </a:prstGeom>
        </p:spPr>
        <p:txBody>
          <a:bodyPr/>
          <a:lstStyle>
            <a:lvl1pPr marL="0" indent="0" algn="ctr">
              <a:buNone/>
              <a:defRPr sz="2700" b="0" i="0">
                <a:solidFill>
                  <a:schemeClr val="bg1"/>
                </a:solidFill>
                <a:latin typeface="Proxima Nova Black" panose="02000506030000020004" pitchFamily="2" charset="0"/>
              </a:defRPr>
            </a:lvl1pPr>
          </a:lstStyle>
          <a:p>
            <a:pPr lvl="0"/>
            <a:r>
              <a:rPr lang="en-GB" dirty="0" err="1"/>
              <a:t>Hier</a:t>
            </a:r>
            <a:r>
              <a:rPr lang="en-GB" dirty="0"/>
              <a:t> </a:t>
            </a:r>
            <a:r>
              <a:rPr lang="en-GB" dirty="0" err="1"/>
              <a:t>komt</a:t>
            </a:r>
            <a:r>
              <a:rPr lang="en-GB" dirty="0"/>
              <a:t> </a:t>
            </a:r>
            <a:r>
              <a:rPr lang="en-GB" dirty="0" err="1"/>
              <a:t>een</a:t>
            </a:r>
            <a:r>
              <a:rPr lang="en-GB" dirty="0"/>
              <a:t> quote of </a:t>
            </a:r>
            <a:r>
              <a:rPr lang="en-GB" dirty="0" err="1"/>
              <a:t>een</a:t>
            </a:r>
            <a:r>
              <a:rPr lang="en-GB" dirty="0"/>
              <a:t> </a:t>
            </a:r>
            <a:r>
              <a:rPr lang="en-GB" dirty="0" err="1"/>
              <a:t>tussentitel</a:t>
            </a:r>
            <a:endParaRPr lang="en-US" dirty="0"/>
          </a:p>
        </p:txBody>
      </p:sp>
    </p:spTree>
    <p:extLst>
      <p:ext uri="{BB962C8B-B14F-4D97-AF65-F5344CB8AC3E}">
        <p14:creationId xmlns:p14="http://schemas.microsoft.com/office/powerpoint/2010/main" val="3675513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8248B77A-A633-B646-8B9B-8C6D5EB5CBC5}"/>
              </a:ext>
            </a:extLst>
          </p:cNvPr>
          <p:cNvPicPr>
            <a:picLocks noChangeAspect="1"/>
          </p:cNvPicPr>
          <p:nvPr userDrawn="1"/>
        </p:nvPicPr>
        <p:blipFill>
          <a:blip r:embed="rId2">
            <a:alphaModFix amt="3000"/>
          </a:blip>
          <a:stretch>
            <a:fillRect/>
          </a:stretch>
        </p:blipFill>
        <p:spPr>
          <a:xfrm>
            <a:off x="4396151" y="244719"/>
            <a:ext cx="4514849" cy="4514849"/>
          </a:xfrm>
          <a:prstGeom prst="rect">
            <a:avLst/>
          </a:prstGeom>
        </p:spPr>
      </p:pic>
      <p:sp>
        <p:nvSpPr>
          <p:cNvPr id="3" name="TextBox 2">
            <a:extLst>
              <a:ext uri="{FF2B5EF4-FFF2-40B4-BE49-F238E27FC236}">
                <a16:creationId xmlns:a16="http://schemas.microsoft.com/office/drawing/2014/main" id="{0123A0E3-C2B3-3C4C-8F71-953F1AA86F48}"/>
              </a:ext>
            </a:extLst>
          </p:cNvPr>
          <p:cNvSpPr txBox="1"/>
          <p:nvPr userDrawn="1"/>
        </p:nvSpPr>
        <p:spPr>
          <a:xfrm>
            <a:off x="1047750" y="41910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12" name="Text Placeholder 6">
            <a:extLst>
              <a:ext uri="{FF2B5EF4-FFF2-40B4-BE49-F238E27FC236}">
                <a16:creationId xmlns:a16="http://schemas.microsoft.com/office/drawing/2014/main" id="{17E2353E-14CC-174A-8073-CC6E6ED0F73E}"/>
              </a:ext>
            </a:extLst>
          </p:cNvPr>
          <p:cNvSpPr>
            <a:spLocks noGrp="1"/>
          </p:cNvSpPr>
          <p:nvPr>
            <p:ph type="body" sz="quarter" idx="10" hasCustomPrompt="1"/>
          </p:nvPr>
        </p:nvSpPr>
        <p:spPr>
          <a:xfrm>
            <a:off x="628649" y="1501673"/>
            <a:ext cx="6545874" cy="2358596"/>
          </a:xfrm>
          <a:prstGeom prst="rect">
            <a:avLst/>
          </a:prstGeom>
        </p:spPr>
        <p:txBody>
          <a:bodyPr/>
          <a:lstStyle>
            <a:lvl1pPr marL="0" marR="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sz="1800"/>
            </a:lvl1pPr>
          </a:lstStyle>
          <a:p>
            <a:pPr marL="0" marR="0" lvl="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a:pPr>
            <a:r>
              <a:rPr lang="en-US" b="0" i="0" dirty="0">
                <a:latin typeface="Proxima Nova Thin" panose="02000506030000020004" pitchFamily="2" charset="0"/>
              </a:rPr>
              <a:t>Placeholder text: Our goal is to create and shape the nascent global smart city data and services market based on the needs of cities and communities. OASC is already today at the forefront of tomorrow’s standards for city data, services and technology. </a:t>
            </a:r>
          </a:p>
        </p:txBody>
      </p:sp>
      <p:sp>
        <p:nvSpPr>
          <p:cNvPr id="15" name="Text Placeholder 8">
            <a:extLst>
              <a:ext uri="{FF2B5EF4-FFF2-40B4-BE49-F238E27FC236}">
                <a16:creationId xmlns:a16="http://schemas.microsoft.com/office/drawing/2014/main" id="{E204B09C-04C7-E347-8300-6AA729B97123}"/>
              </a:ext>
            </a:extLst>
          </p:cNvPr>
          <p:cNvSpPr>
            <a:spLocks noGrp="1"/>
          </p:cNvSpPr>
          <p:nvPr>
            <p:ph type="body" sz="quarter" idx="11" hasCustomPrompt="1"/>
          </p:nvPr>
        </p:nvSpPr>
        <p:spPr>
          <a:xfrm>
            <a:off x="628649" y="655225"/>
            <a:ext cx="4578909" cy="467678"/>
          </a:xfrm>
          <a:prstGeom prst="rect">
            <a:avLst/>
          </a:prstGeom>
        </p:spPr>
        <p:txBody>
          <a:bodyPr/>
          <a:lstStyle>
            <a:lvl1pPr marL="0" indent="0">
              <a:buNone/>
              <a:defRPr b="1" i="0">
                <a:solidFill>
                  <a:schemeClr val="tx1">
                    <a:lumMod val="50000"/>
                    <a:lumOff val="50000"/>
                  </a:schemeClr>
                </a:solidFill>
                <a:latin typeface="Proxima Nova Semibold" panose="02000506030000020004" pitchFamily="2" charset="0"/>
              </a:defRPr>
            </a:lvl1pPr>
          </a:lstStyle>
          <a:p>
            <a:r>
              <a:rPr lang="nl-BE" sz="2100" dirty="0"/>
              <a:t>Header 2</a:t>
            </a:r>
          </a:p>
        </p:txBody>
      </p:sp>
      <p:sp>
        <p:nvSpPr>
          <p:cNvPr id="10" name="TextBox 9">
            <a:extLst>
              <a:ext uri="{FF2B5EF4-FFF2-40B4-BE49-F238E27FC236}">
                <a16:creationId xmlns:a16="http://schemas.microsoft.com/office/drawing/2014/main" id="{969DB891-4F79-EF41-A653-90E999D40999}"/>
              </a:ext>
            </a:extLst>
          </p:cNvPr>
          <p:cNvSpPr txBox="1"/>
          <p:nvPr userDrawn="1"/>
        </p:nvSpPr>
        <p:spPr>
          <a:xfrm>
            <a:off x="1537398" y="467249"/>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17" name="Text Placeholder 5">
            <a:extLst>
              <a:ext uri="{FF2B5EF4-FFF2-40B4-BE49-F238E27FC236}">
                <a16:creationId xmlns:a16="http://schemas.microsoft.com/office/drawing/2014/main" id="{C3F3AE22-2F15-D342-B533-3BF0825F6FF9}"/>
              </a:ext>
            </a:extLst>
          </p:cNvPr>
          <p:cNvSpPr>
            <a:spLocks noGrp="1"/>
          </p:cNvSpPr>
          <p:nvPr>
            <p:ph type="body" sz="quarter" idx="12" hasCustomPrompt="1"/>
          </p:nvPr>
        </p:nvSpPr>
        <p:spPr>
          <a:xfrm>
            <a:off x="628650" y="168595"/>
            <a:ext cx="4581956" cy="566738"/>
          </a:xfrm>
          <a:prstGeom prst="rect">
            <a:avLst/>
          </a:prstGeom>
        </p:spPr>
        <p:txBody>
          <a:bodyPr/>
          <a:lstStyle>
            <a:lvl1pPr marL="0" indent="0">
              <a:buNone/>
              <a:defRPr sz="3000" b="1" i="0">
                <a:latin typeface="Proxima Nova Black" panose="02000506030000020004" pitchFamily="2" charset="0"/>
              </a:defRPr>
            </a:lvl1pPr>
          </a:lstStyle>
          <a:p>
            <a:r>
              <a:rPr lang="nl-BE" dirty="0"/>
              <a:t>Header 1</a:t>
            </a:r>
          </a:p>
        </p:txBody>
      </p:sp>
      <p:pic>
        <p:nvPicPr>
          <p:cNvPr id="18" name="Afbeelding 38">
            <a:extLst>
              <a:ext uri="{FF2B5EF4-FFF2-40B4-BE49-F238E27FC236}">
                <a16:creationId xmlns:a16="http://schemas.microsoft.com/office/drawing/2014/main" id="{D2F53202-2939-4D49-BF12-0E229B6F01E1}"/>
              </a:ext>
            </a:extLst>
          </p:cNvPr>
          <p:cNvPicPr>
            <a:picLocks noChangeAspect="1"/>
          </p:cNvPicPr>
          <p:nvPr userDrawn="1"/>
        </p:nvPicPr>
        <p:blipFill>
          <a:blip r:embed="rId3">
            <a:duotone>
              <a:prstClr val="black"/>
              <a:schemeClr val="tx1">
                <a:tint val="45000"/>
                <a:satMod val="400000"/>
              </a:schemeClr>
            </a:duotone>
          </a:blip>
          <a:stretch>
            <a:fillRect/>
          </a:stretch>
        </p:blipFill>
        <p:spPr>
          <a:xfrm>
            <a:off x="420933" y="242534"/>
            <a:ext cx="207714" cy="322169"/>
          </a:xfrm>
          <a:prstGeom prst="rect">
            <a:avLst/>
          </a:prstGeom>
          <a:ln>
            <a:noFill/>
          </a:ln>
        </p:spPr>
      </p:pic>
      <p:sp>
        <p:nvSpPr>
          <p:cNvPr id="5" name="TextBox 4">
            <a:extLst>
              <a:ext uri="{FF2B5EF4-FFF2-40B4-BE49-F238E27FC236}">
                <a16:creationId xmlns:a16="http://schemas.microsoft.com/office/drawing/2014/main" id="{34BE9F81-607E-0C44-9AFD-DE59FE828D54}"/>
              </a:ext>
            </a:extLst>
          </p:cNvPr>
          <p:cNvSpPr txBox="1"/>
          <p:nvPr userDrawn="1"/>
        </p:nvSpPr>
        <p:spPr>
          <a:xfrm>
            <a:off x="1350169" y="4854179"/>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6" name="TextBox 5">
            <a:extLst>
              <a:ext uri="{FF2B5EF4-FFF2-40B4-BE49-F238E27FC236}">
                <a16:creationId xmlns:a16="http://schemas.microsoft.com/office/drawing/2014/main" id="{8F695896-7396-9047-9BB3-E5491EC77C18}"/>
              </a:ext>
            </a:extLst>
          </p:cNvPr>
          <p:cNvSpPr txBox="1"/>
          <p:nvPr userDrawn="1"/>
        </p:nvSpPr>
        <p:spPr>
          <a:xfrm>
            <a:off x="1350169" y="4768454"/>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Tree>
    <p:extLst>
      <p:ext uri="{BB962C8B-B14F-4D97-AF65-F5344CB8AC3E}">
        <p14:creationId xmlns:p14="http://schemas.microsoft.com/office/powerpoint/2010/main" val="2678063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text without backgroun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6BC8FC1F-A303-B34D-99F8-DBE2759C456B}"/>
              </a:ext>
            </a:extLst>
          </p:cNvPr>
          <p:cNvSpPr txBox="1"/>
          <p:nvPr userDrawn="1"/>
        </p:nvSpPr>
        <p:spPr>
          <a:xfrm>
            <a:off x="1296237" y="-75363"/>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5" name="TextBox 2">
            <a:extLst>
              <a:ext uri="{FF2B5EF4-FFF2-40B4-BE49-F238E27FC236}">
                <a16:creationId xmlns:a16="http://schemas.microsoft.com/office/drawing/2014/main" id="{60E7C9F5-D6AF-8345-848C-837F74CD0176}"/>
              </a:ext>
            </a:extLst>
          </p:cNvPr>
          <p:cNvSpPr txBox="1"/>
          <p:nvPr userDrawn="1"/>
        </p:nvSpPr>
        <p:spPr>
          <a:xfrm>
            <a:off x="2133600" y="20383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6" name="TextBox 3">
            <a:extLst>
              <a:ext uri="{FF2B5EF4-FFF2-40B4-BE49-F238E27FC236}">
                <a16:creationId xmlns:a16="http://schemas.microsoft.com/office/drawing/2014/main" id="{EC497E5B-7856-F245-9AF3-1208D58B5864}"/>
              </a:ext>
            </a:extLst>
          </p:cNvPr>
          <p:cNvSpPr txBox="1"/>
          <p:nvPr userDrawn="1"/>
        </p:nvSpPr>
        <p:spPr>
          <a:xfrm>
            <a:off x="1781175" y="48196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7" name="TextBox 6">
            <a:extLst>
              <a:ext uri="{FF2B5EF4-FFF2-40B4-BE49-F238E27FC236}">
                <a16:creationId xmlns:a16="http://schemas.microsoft.com/office/drawing/2014/main" id="{D6945ECD-11AC-694C-AFC6-887AA834C213}"/>
              </a:ext>
            </a:extLst>
          </p:cNvPr>
          <p:cNvSpPr txBox="1"/>
          <p:nvPr userDrawn="1"/>
        </p:nvSpPr>
        <p:spPr>
          <a:xfrm>
            <a:off x="1514789" y="414494"/>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8" name="Text Placeholder 5">
            <a:extLst>
              <a:ext uri="{FF2B5EF4-FFF2-40B4-BE49-F238E27FC236}">
                <a16:creationId xmlns:a16="http://schemas.microsoft.com/office/drawing/2014/main" id="{E81E2E14-333A-5444-9383-F807F0689E8C}"/>
              </a:ext>
            </a:extLst>
          </p:cNvPr>
          <p:cNvSpPr>
            <a:spLocks noGrp="1"/>
          </p:cNvSpPr>
          <p:nvPr>
            <p:ph type="body" sz="quarter" idx="10" hasCustomPrompt="1"/>
          </p:nvPr>
        </p:nvSpPr>
        <p:spPr>
          <a:xfrm>
            <a:off x="628650" y="168595"/>
            <a:ext cx="4581956" cy="566738"/>
          </a:xfrm>
          <a:prstGeom prst="rect">
            <a:avLst/>
          </a:prstGeom>
        </p:spPr>
        <p:txBody>
          <a:bodyPr/>
          <a:lstStyle>
            <a:lvl1pPr marL="0" indent="0">
              <a:buNone/>
              <a:defRPr sz="3000" b="1" i="0">
                <a:latin typeface="Proxima Nova Black" panose="02000506030000020004" pitchFamily="2" charset="0"/>
              </a:defRPr>
            </a:lvl1pPr>
          </a:lstStyle>
          <a:p>
            <a:r>
              <a:rPr lang="nl-BE" dirty="0"/>
              <a:t>Header 1</a:t>
            </a:r>
          </a:p>
        </p:txBody>
      </p:sp>
      <p:sp>
        <p:nvSpPr>
          <p:cNvPr id="9" name="Text Placeholder 8">
            <a:extLst>
              <a:ext uri="{FF2B5EF4-FFF2-40B4-BE49-F238E27FC236}">
                <a16:creationId xmlns:a16="http://schemas.microsoft.com/office/drawing/2014/main" id="{BEB8C2DD-3F58-2E4E-9784-ECCD0FF848D0}"/>
              </a:ext>
            </a:extLst>
          </p:cNvPr>
          <p:cNvSpPr>
            <a:spLocks noGrp="1"/>
          </p:cNvSpPr>
          <p:nvPr>
            <p:ph type="body" sz="quarter" idx="11" hasCustomPrompt="1"/>
          </p:nvPr>
        </p:nvSpPr>
        <p:spPr>
          <a:xfrm>
            <a:off x="628649" y="655225"/>
            <a:ext cx="4578909" cy="467678"/>
          </a:xfrm>
          <a:prstGeom prst="rect">
            <a:avLst/>
          </a:prstGeom>
        </p:spPr>
        <p:txBody>
          <a:bodyPr/>
          <a:lstStyle>
            <a:lvl1pPr marL="0" indent="0">
              <a:buNone/>
              <a:defRPr b="1" i="0">
                <a:solidFill>
                  <a:schemeClr val="tx1">
                    <a:lumMod val="50000"/>
                    <a:lumOff val="50000"/>
                  </a:schemeClr>
                </a:solidFill>
                <a:latin typeface="Proxima Nova Semibold" panose="02000506030000020004" pitchFamily="2" charset="0"/>
              </a:defRPr>
            </a:lvl1pPr>
          </a:lstStyle>
          <a:p>
            <a:r>
              <a:rPr lang="nl-BE" sz="2100" dirty="0"/>
              <a:t>Header 2</a:t>
            </a:r>
          </a:p>
        </p:txBody>
      </p:sp>
      <p:sp>
        <p:nvSpPr>
          <p:cNvPr id="10" name="Text Placeholder 6">
            <a:extLst>
              <a:ext uri="{FF2B5EF4-FFF2-40B4-BE49-F238E27FC236}">
                <a16:creationId xmlns:a16="http://schemas.microsoft.com/office/drawing/2014/main" id="{24E87E0E-1258-FB43-944D-71B7D6B02C71}"/>
              </a:ext>
            </a:extLst>
          </p:cNvPr>
          <p:cNvSpPr>
            <a:spLocks noGrp="1"/>
          </p:cNvSpPr>
          <p:nvPr>
            <p:ph type="body" sz="quarter" idx="12" hasCustomPrompt="1"/>
          </p:nvPr>
        </p:nvSpPr>
        <p:spPr>
          <a:xfrm>
            <a:off x="628649" y="1501673"/>
            <a:ext cx="6545874" cy="2358596"/>
          </a:xfrm>
          <a:prstGeom prst="rect">
            <a:avLst/>
          </a:prstGeom>
        </p:spPr>
        <p:txBody>
          <a:bodyPr/>
          <a:lstStyle>
            <a:lvl1pPr marL="0" marR="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sz="1800"/>
            </a:lvl1pPr>
          </a:lstStyle>
          <a:p>
            <a:pPr marL="0" marR="0" lvl="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a:pPr>
            <a:r>
              <a:rPr lang="en-US" b="0" i="0" dirty="0">
                <a:latin typeface="Proxima Nova Thin" panose="02000506030000020004" pitchFamily="2" charset="0"/>
              </a:rPr>
              <a:t>Placeholder text: Our goal is to create and shape the nascent global smart city data and services market based on the needs of cities and communities. OASC is already today at the forefront of tomorrow’s standards for city data, services and technology. </a:t>
            </a:r>
          </a:p>
        </p:txBody>
      </p:sp>
      <p:pic>
        <p:nvPicPr>
          <p:cNvPr id="11" name="Afbeelding 38">
            <a:extLst>
              <a:ext uri="{FF2B5EF4-FFF2-40B4-BE49-F238E27FC236}">
                <a16:creationId xmlns:a16="http://schemas.microsoft.com/office/drawing/2014/main" id="{25B83875-5F93-1C41-B6E0-200AF05F582C}"/>
              </a:ext>
            </a:extLst>
          </p:cNvPr>
          <p:cNvPicPr>
            <a:picLocks noChangeAspect="1"/>
          </p:cNvPicPr>
          <p:nvPr userDrawn="1"/>
        </p:nvPicPr>
        <p:blipFill>
          <a:blip r:embed="rId2">
            <a:duotone>
              <a:prstClr val="black"/>
              <a:schemeClr val="tx1">
                <a:tint val="45000"/>
                <a:satMod val="400000"/>
              </a:schemeClr>
            </a:duotone>
          </a:blip>
          <a:stretch>
            <a:fillRect/>
          </a:stretch>
        </p:blipFill>
        <p:spPr>
          <a:xfrm>
            <a:off x="420933" y="242534"/>
            <a:ext cx="207714" cy="322169"/>
          </a:xfrm>
          <a:prstGeom prst="rect">
            <a:avLst/>
          </a:prstGeom>
          <a:ln>
            <a:noFill/>
          </a:ln>
        </p:spPr>
      </p:pic>
      <p:sp>
        <p:nvSpPr>
          <p:cNvPr id="12" name="TextBox 11">
            <a:extLst>
              <a:ext uri="{FF2B5EF4-FFF2-40B4-BE49-F238E27FC236}">
                <a16:creationId xmlns:a16="http://schemas.microsoft.com/office/drawing/2014/main" id="{C525D8E5-8FAC-E848-A57C-562A530CD07F}"/>
              </a:ext>
            </a:extLst>
          </p:cNvPr>
          <p:cNvSpPr txBox="1"/>
          <p:nvPr userDrawn="1"/>
        </p:nvSpPr>
        <p:spPr>
          <a:xfrm>
            <a:off x="480701" y="954992"/>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Tree>
    <p:extLst>
      <p:ext uri="{BB962C8B-B14F-4D97-AF65-F5344CB8AC3E}">
        <p14:creationId xmlns:p14="http://schemas.microsoft.com/office/powerpoint/2010/main" val="53109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object" type="obj">
  <p:cSld name="Titel en 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lstStyle>
            <a:lvl1pPr marL="457189" lvl="0" indent="-411470" algn="l">
              <a:spcBef>
                <a:spcPts val="640"/>
              </a:spcBef>
              <a:spcAft>
                <a:spcPts val="0"/>
              </a:spcAft>
              <a:buClr>
                <a:schemeClr val="dk1"/>
              </a:buClr>
              <a:buSzPts val="2880"/>
              <a:buFont typeface="Calibri"/>
              <a:buChar char="•"/>
              <a:defRPr/>
            </a:lvl1pPr>
            <a:lvl2pPr marL="914378" lvl="1" indent="-406390" algn="l">
              <a:spcBef>
                <a:spcPts val="560"/>
              </a:spcBef>
              <a:spcAft>
                <a:spcPts val="0"/>
              </a:spcAft>
              <a:buClr>
                <a:schemeClr val="dk1"/>
              </a:buClr>
              <a:buSzPts val="2800"/>
              <a:buFont typeface="Courier New"/>
              <a:buChar char="o"/>
              <a:defRPr/>
            </a:lvl2pPr>
            <a:lvl3pPr marL="1371566" lvl="2" indent="-380990" algn="l">
              <a:spcBef>
                <a:spcPts val="480"/>
              </a:spcBef>
              <a:spcAft>
                <a:spcPts val="0"/>
              </a:spcAft>
              <a:buClr>
                <a:schemeClr val="dk1"/>
              </a:buClr>
              <a:buSzPts val="2400"/>
              <a:buFont typeface="Arial"/>
              <a:buChar char="•"/>
              <a:defRPr/>
            </a:lvl3pPr>
            <a:lvl4pPr marL="1828754" lvl="3" indent="-342892" algn="l">
              <a:spcBef>
                <a:spcPts val="360"/>
              </a:spcBef>
              <a:spcAft>
                <a:spcPts val="0"/>
              </a:spcAft>
              <a:buClr>
                <a:schemeClr val="dk1"/>
              </a:buClr>
              <a:buSzPts val="1800"/>
              <a:buChar char="●"/>
              <a:defRPr/>
            </a:lvl4pPr>
            <a:lvl5pPr marL="2285943" lvl="4" indent="-342892" algn="l">
              <a:spcBef>
                <a:spcPts val="360"/>
              </a:spcBef>
              <a:spcAft>
                <a:spcPts val="0"/>
              </a:spcAft>
              <a:buClr>
                <a:schemeClr val="dk1"/>
              </a:buClr>
              <a:buSzPts val="1800"/>
              <a:buChar char="○"/>
              <a:defRPr/>
            </a:lvl5pPr>
            <a:lvl6pPr marL="2743132" lvl="5" indent="-342892" algn="l">
              <a:spcBef>
                <a:spcPts val="360"/>
              </a:spcBef>
              <a:spcAft>
                <a:spcPts val="0"/>
              </a:spcAft>
              <a:buClr>
                <a:schemeClr val="dk1"/>
              </a:buClr>
              <a:buSzPts val="1800"/>
              <a:buChar char="■"/>
              <a:defRPr/>
            </a:lvl6pPr>
            <a:lvl7pPr marL="3200320" lvl="6" indent="-342892" algn="l">
              <a:spcBef>
                <a:spcPts val="360"/>
              </a:spcBef>
              <a:spcAft>
                <a:spcPts val="0"/>
              </a:spcAft>
              <a:buClr>
                <a:schemeClr val="dk1"/>
              </a:buClr>
              <a:buSzPts val="1800"/>
              <a:buChar char="●"/>
              <a:defRPr/>
            </a:lvl7pPr>
            <a:lvl8pPr marL="3657509" lvl="7" indent="-342892" algn="l">
              <a:spcBef>
                <a:spcPts val="360"/>
              </a:spcBef>
              <a:spcAft>
                <a:spcPts val="0"/>
              </a:spcAft>
              <a:buClr>
                <a:schemeClr val="dk1"/>
              </a:buClr>
              <a:buSzPts val="1800"/>
              <a:buChar char="○"/>
              <a:defRPr/>
            </a:lvl8pPr>
            <a:lvl9pPr marL="4114697" lvl="8" indent="-342892"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2205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Content Slide">
    <p:spTree>
      <p:nvGrpSpPr>
        <p:cNvPr id="1" name=""/>
        <p:cNvGrpSpPr/>
        <p:nvPr/>
      </p:nvGrpSpPr>
      <p:grpSpPr>
        <a:xfrm>
          <a:off x="0" y="0"/>
          <a:ext cx="0" cy="0"/>
          <a:chOff x="0" y="0"/>
          <a:chExt cx="0" cy="0"/>
        </a:xfrm>
      </p:grpSpPr>
      <p:pic>
        <p:nvPicPr>
          <p:cNvPr id="20" name="Billede 6" descr="Bille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
            <a:ext cx="9080341" cy="5107691"/>
          </a:xfrm>
          <a:prstGeom prst="rect">
            <a:avLst/>
          </a:prstGeom>
          <a:ln w="12700">
            <a:miter lim="400000"/>
          </a:ln>
        </p:spPr>
      </p:pic>
      <p:sp>
        <p:nvSpPr>
          <p:cNvPr id="21" name="Title Text"/>
          <p:cNvSpPr txBox="1">
            <a:spLocks noGrp="1"/>
          </p:cNvSpPr>
          <p:nvPr>
            <p:ph type="title"/>
          </p:nvPr>
        </p:nvSpPr>
        <p:spPr>
          <a:xfrm>
            <a:off x="1143000" y="182016"/>
            <a:ext cx="6858000" cy="738172"/>
          </a:xfrm>
          <a:prstGeom prst="rect">
            <a:avLst/>
          </a:prstGeom>
        </p:spPr>
        <p:txBody>
          <a:bodyPr anchor="b"/>
          <a:lstStyle>
            <a:lvl1pPr>
              <a:defRPr sz="4050" b="1">
                <a:solidFill>
                  <a:srgbClr val="535353"/>
                </a:solidFill>
              </a:defRPr>
            </a:lvl1pPr>
          </a:lstStyle>
          <a:p>
            <a:r>
              <a:t>Title Text</a:t>
            </a:r>
          </a:p>
        </p:txBody>
      </p:sp>
      <p:sp>
        <p:nvSpPr>
          <p:cNvPr id="22" name="Body Level One…"/>
          <p:cNvSpPr txBox="1">
            <a:spLocks noGrp="1"/>
          </p:cNvSpPr>
          <p:nvPr>
            <p:ph type="body" sz="half" idx="1"/>
          </p:nvPr>
        </p:nvSpPr>
        <p:spPr>
          <a:xfrm>
            <a:off x="1143000" y="1128532"/>
            <a:ext cx="3743325" cy="3192009"/>
          </a:xfrm>
          <a:prstGeom prst="rect">
            <a:avLst/>
          </a:prstGeom>
        </p:spPr>
        <p:txBody>
          <a:bodyPr/>
          <a:lstStyle>
            <a:lvl1pPr marL="0" indent="0">
              <a:buSzTx/>
              <a:buFontTx/>
              <a:buNone/>
              <a:defRPr sz="1500">
                <a:solidFill>
                  <a:srgbClr val="535353"/>
                </a:solidFill>
              </a:defRPr>
            </a:lvl1pPr>
            <a:lvl2pPr marL="0" indent="342900">
              <a:buSzTx/>
              <a:buFontTx/>
              <a:buNone/>
              <a:defRPr sz="1500">
                <a:solidFill>
                  <a:srgbClr val="535353"/>
                </a:solidFill>
              </a:defRPr>
            </a:lvl2pPr>
            <a:lvl3pPr marL="0" indent="685800">
              <a:buSzTx/>
              <a:buFontTx/>
              <a:buNone/>
              <a:defRPr sz="1500">
                <a:solidFill>
                  <a:srgbClr val="535353"/>
                </a:solidFill>
              </a:defRPr>
            </a:lvl3pPr>
            <a:lvl4pPr marL="0" indent="1028700">
              <a:buSzTx/>
              <a:buFontTx/>
              <a:buNone/>
              <a:defRPr sz="1500">
                <a:solidFill>
                  <a:srgbClr val="535353"/>
                </a:solidFill>
              </a:defRPr>
            </a:lvl4pPr>
            <a:lvl5pPr marL="0" indent="1371600">
              <a:buSzTx/>
              <a:buFontTx/>
              <a:buNone/>
              <a:defRPr sz="15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59807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 name="Google Shape;27;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 name="Google Shape;29;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 name="Google Shape;30;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lide dots">
    <p:spTree>
      <p:nvGrpSpPr>
        <p:cNvPr id="1" name=""/>
        <p:cNvGrpSpPr/>
        <p:nvPr/>
      </p:nvGrpSpPr>
      <p:grpSpPr>
        <a:xfrm>
          <a:off x="0" y="0"/>
          <a:ext cx="0" cy="0"/>
          <a:chOff x="0" y="0"/>
          <a:chExt cx="0" cy="0"/>
        </a:xfrm>
      </p:grpSpPr>
      <p:pic>
        <p:nvPicPr>
          <p:cNvPr id="30" name="Afbeelding 29">
            <a:extLst>
              <a:ext uri="{FF2B5EF4-FFF2-40B4-BE49-F238E27FC236}">
                <a16:creationId xmlns:a16="http://schemas.microsoft.com/office/drawing/2014/main" id="{096F178C-EACB-774F-A88C-93FF66887BCA}"/>
              </a:ext>
            </a:extLst>
          </p:cNvPr>
          <p:cNvPicPr>
            <a:picLocks noChangeAspect="1"/>
          </p:cNvPicPr>
          <p:nvPr userDrawn="1"/>
        </p:nvPicPr>
        <p:blipFill>
          <a:blip r:embed="rId2">
            <a:alphaModFix amt="3000"/>
          </a:blip>
          <a:stretch>
            <a:fillRect/>
          </a:stretch>
        </p:blipFill>
        <p:spPr>
          <a:xfrm>
            <a:off x="4396154" y="244720"/>
            <a:ext cx="4514850" cy="4514850"/>
          </a:xfrm>
          <a:prstGeom prst="rect">
            <a:avLst/>
          </a:prstGeom>
        </p:spPr>
      </p:pic>
      <p:sp>
        <p:nvSpPr>
          <p:cNvPr id="2" name="TextBox 1">
            <a:extLst>
              <a:ext uri="{FF2B5EF4-FFF2-40B4-BE49-F238E27FC236}">
                <a16:creationId xmlns:a16="http://schemas.microsoft.com/office/drawing/2014/main" id="{58B646BD-0E6F-3146-95D0-6360D976B318}"/>
              </a:ext>
            </a:extLst>
          </p:cNvPr>
          <p:cNvSpPr txBox="1"/>
          <p:nvPr userDrawn="1"/>
        </p:nvSpPr>
        <p:spPr>
          <a:xfrm>
            <a:off x="1296237" y="-75363"/>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3" name="TextBox 2">
            <a:extLst>
              <a:ext uri="{FF2B5EF4-FFF2-40B4-BE49-F238E27FC236}">
                <a16:creationId xmlns:a16="http://schemas.microsoft.com/office/drawing/2014/main" id="{DD6584B4-715C-CB44-AA99-1799CB80CB56}"/>
              </a:ext>
            </a:extLst>
          </p:cNvPr>
          <p:cNvSpPr txBox="1"/>
          <p:nvPr userDrawn="1"/>
        </p:nvSpPr>
        <p:spPr>
          <a:xfrm>
            <a:off x="2133600" y="20383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4" name="TextBox 3">
            <a:extLst>
              <a:ext uri="{FF2B5EF4-FFF2-40B4-BE49-F238E27FC236}">
                <a16:creationId xmlns:a16="http://schemas.microsoft.com/office/drawing/2014/main" id="{45B567C5-D396-F346-9712-934FB163EDB3}"/>
              </a:ext>
            </a:extLst>
          </p:cNvPr>
          <p:cNvSpPr txBox="1"/>
          <p:nvPr userDrawn="1"/>
        </p:nvSpPr>
        <p:spPr>
          <a:xfrm>
            <a:off x="1781175" y="48196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7" name="TextBox 6">
            <a:extLst>
              <a:ext uri="{FF2B5EF4-FFF2-40B4-BE49-F238E27FC236}">
                <a16:creationId xmlns:a16="http://schemas.microsoft.com/office/drawing/2014/main" id="{7A25E30F-542A-1747-9EBB-B6430F36471D}"/>
              </a:ext>
            </a:extLst>
          </p:cNvPr>
          <p:cNvSpPr txBox="1"/>
          <p:nvPr userDrawn="1"/>
        </p:nvSpPr>
        <p:spPr>
          <a:xfrm>
            <a:off x="1514789" y="414494"/>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13" name="Text Placeholder 5">
            <a:extLst>
              <a:ext uri="{FF2B5EF4-FFF2-40B4-BE49-F238E27FC236}">
                <a16:creationId xmlns:a16="http://schemas.microsoft.com/office/drawing/2014/main" id="{0FF1C218-81B3-8445-8913-C309BD5C0202}"/>
              </a:ext>
            </a:extLst>
          </p:cNvPr>
          <p:cNvSpPr>
            <a:spLocks noGrp="1"/>
          </p:cNvSpPr>
          <p:nvPr>
            <p:ph type="body" sz="quarter" idx="10" hasCustomPrompt="1"/>
          </p:nvPr>
        </p:nvSpPr>
        <p:spPr>
          <a:xfrm>
            <a:off x="628650" y="168595"/>
            <a:ext cx="4581956" cy="566738"/>
          </a:xfrm>
          <a:prstGeom prst="rect">
            <a:avLst/>
          </a:prstGeom>
        </p:spPr>
        <p:txBody>
          <a:bodyPr/>
          <a:lstStyle>
            <a:lvl1pPr marL="0" indent="0">
              <a:buNone/>
              <a:defRPr sz="3000" b="1" i="0">
                <a:latin typeface="Proxima Nova Black" panose="02000506030000020004" pitchFamily="2" charset="0"/>
              </a:defRPr>
            </a:lvl1pPr>
          </a:lstStyle>
          <a:p>
            <a:r>
              <a:rPr lang="nl-BE" dirty="0"/>
              <a:t>Header 1</a:t>
            </a:r>
          </a:p>
        </p:txBody>
      </p:sp>
      <p:sp>
        <p:nvSpPr>
          <p:cNvPr id="15" name="Text Placeholder 8">
            <a:extLst>
              <a:ext uri="{FF2B5EF4-FFF2-40B4-BE49-F238E27FC236}">
                <a16:creationId xmlns:a16="http://schemas.microsoft.com/office/drawing/2014/main" id="{298E3A05-D96E-7D44-A60E-002235566438}"/>
              </a:ext>
            </a:extLst>
          </p:cNvPr>
          <p:cNvSpPr>
            <a:spLocks noGrp="1"/>
          </p:cNvSpPr>
          <p:nvPr>
            <p:ph type="body" sz="quarter" idx="11" hasCustomPrompt="1"/>
          </p:nvPr>
        </p:nvSpPr>
        <p:spPr>
          <a:xfrm>
            <a:off x="628649" y="655225"/>
            <a:ext cx="4578909" cy="467678"/>
          </a:xfrm>
          <a:prstGeom prst="rect">
            <a:avLst/>
          </a:prstGeom>
        </p:spPr>
        <p:txBody>
          <a:bodyPr/>
          <a:lstStyle>
            <a:lvl1pPr marL="0" indent="0">
              <a:buNone/>
              <a:defRPr b="1" i="0">
                <a:solidFill>
                  <a:schemeClr val="tx1">
                    <a:lumMod val="50000"/>
                    <a:lumOff val="50000"/>
                  </a:schemeClr>
                </a:solidFill>
                <a:latin typeface="Proxima Nova Semibold" panose="02000506030000020004" pitchFamily="2" charset="0"/>
              </a:defRPr>
            </a:lvl1pPr>
          </a:lstStyle>
          <a:p>
            <a:r>
              <a:rPr lang="nl-BE" sz="2100" dirty="0"/>
              <a:t>Header 2</a:t>
            </a:r>
          </a:p>
        </p:txBody>
      </p:sp>
      <p:sp>
        <p:nvSpPr>
          <p:cNvPr id="16" name="Text Placeholder 6">
            <a:extLst>
              <a:ext uri="{FF2B5EF4-FFF2-40B4-BE49-F238E27FC236}">
                <a16:creationId xmlns:a16="http://schemas.microsoft.com/office/drawing/2014/main" id="{E8746D6F-7886-2543-9E1F-1E1614E9BFF2}"/>
              </a:ext>
            </a:extLst>
          </p:cNvPr>
          <p:cNvSpPr>
            <a:spLocks noGrp="1"/>
          </p:cNvSpPr>
          <p:nvPr>
            <p:ph type="body" sz="quarter" idx="12" hasCustomPrompt="1"/>
          </p:nvPr>
        </p:nvSpPr>
        <p:spPr>
          <a:xfrm>
            <a:off x="628649" y="1501673"/>
            <a:ext cx="6545874" cy="2358596"/>
          </a:xfrm>
          <a:prstGeom prst="rect">
            <a:avLst/>
          </a:prstGeom>
        </p:spPr>
        <p:txBody>
          <a:bodyPr/>
          <a:lstStyle>
            <a:lvl1pPr marL="257175" marR="0" indent="-257175" algn="l" defTabSz="685800" rtl="0" eaLnBrk="1" fontAlgn="auto" latinLnBrk="0" hangingPunct="1">
              <a:lnSpc>
                <a:spcPct val="100000"/>
              </a:lnSpc>
              <a:spcBef>
                <a:spcPts val="900"/>
              </a:spcBef>
              <a:spcAft>
                <a:spcPts val="0"/>
              </a:spcAft>
              <a:buClrTx/>
              <a:buSzPct val="80000"/>
              <a:buFont typeface="Arial" panose="020B0604020202020204" pitchFamily="34" charset="0"/>
              <a:buChar char="•"/>
              <a:tabLst/>
              <a:defRPr sz="1800"/>
            </a:lvl1pPr>
          </a:lstStyle>
          <a:p>
            <a:pPr marL="342900" indent="-342900">
              <a:buSzPct val="80000"/>
              <a:buFont typeface="Arial" panose="020B0604020202020204" pitchFamily="34" charset="0"/>
              <a:buChar char="•"/>
            </a:pPr>
            <a:r>
              <a:rPr lang="nl-BE" b="0" i="0" dirty="0">
                <a:latin typeface="Proxima Nova Thin" panose="02000506030000020004" pitchFamily="2" charset="0"/>
              </a:rPr>
              <a:t>Text</a:t>
            </a:r>
          </a:p>
        </p:txBody>
      </p:sp>
      <p:pic>
        <p:nvPicPr>
          <p:cNvPr id="19" name="Afbeelding 38">
            <a:extLst>
              <a:ext uri="{FF2B5EF4-FFF2-40B4-BE49-F238E27FC236}">
                <a16:creationId xmlns:a16="http://schemas.microsoft.com/office/drawing/2014/main" id="{CC5FAF74-F217-334B-8E0A-019AE64F7AE6}"/>
              </a:ext>
            </a:extLst>
          </p:cNvPr>
          <p:cNvPicPr>
            <a:picLocks noChangeAspect="1"/>
          </p:cNvPicPr>
          <p:nvPr userDrawn="1"/>
        </p:nvPicPr>
        <p:blipFill>
          <a:blip r:embed="rId3">
            <a:duotone>
              <a:prstClr val="black"/>
              <a:schemeClr val="tx1">
                <a:tint val="45000"/>
                <a:satMod val="400000"/>
              </a:schemeClr>
            </a:duotone>
          </a:blip>
          <a:stretch>
            <a:fillRect/>
          </a:stretch>
        </p:blipFill>
        <p:spPr>
          <a:xfrm>
            <a:off x="420933" y="242534"/>
            <a:ext cx="207714" cy="322169"/>
          </a:xfrm>
          <a:prstGeom prst="rect">
            <a:avLst/>
          </a:prstGeom>
          <a:ln>
            <a:noFill/>
          </a:ln>
        </p:spPr>
      </p:pic>
      <p:sp>
        <p:nvSpPr>
          <p:cNvPr id="12" name="TextBox 11">
            <a:extLst>
              <a:ext uri="{FF2B5EF4-FFF2-40B4-BE49-F238E27FC236}">
                <a16:creationId xmlns:a16="http://schemas.microsoft.com/office/drawing/2014/main" id="{733C9BDD-614E-4542-969D-AB574139C082}"/>
              </a:ext>
            </a:extLst>
          </p:cNvPr>
          <p:cNvSpPr txBox="1"/>
          <p:nvPr userDrawn="1"/>
        </p:nvSpPr>
        <p:spPr>
          <a:xfrm>
            <a:off x="480701" y="954992"/>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5" name="TextBox 4">
            <a:extLst>
              <a:ext uri="{FF2B5EF4-FFF2-40B4-BE49-F238E27FC236}">
                <a16:creationId xmlns:a16="http://schemas.microsoft.com/office/drawing/2014/main" id="{70ADD0F7-B80A-AF41-98AA-0D5BADE14375}"/>
              </a:ext>
            </a:extLst>
          </p:cNvPr>
          <p:cNvSpPr txBox="1"/>
          <p:nvPr userDrawn="1"/>
        </p:nvSpPr>
        <p:spPr>
          <a:xfrm>
            <a:off x="1232453" y="480060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Tree>
    <p:extLst>
      <p:ext uri="{BB962C8B-B14F-4D97-AF65-F5344CB8AC3E}">
        <p14:creationId xmlns:p14="http://schemas.microsoft.com/office/powerpoint/2010/main" val="3479164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grpSp>
        <p:nvGrpSpPr>
          <p:cNvPr id="16" name="Groeperen 15"/>
          <p:cNvGrpSpPr/>
          <p:nvPr userDrawn="1"/>
        </p:nvGrpSpPr>
        <p:grpSpPr>
          <a:xfrm>
            <a:off x="288003" y="216001"/>
            <a:ext cx="6033505" cy="4699106"/>
            <a:chOff x="288001" y="288000"/>
            <a:chExt cx="6033505" cy="6265475"/>
          </a:xfrm>
          <a:solidFill>
            <a:schemeClr val="accent1"/>
          </a:solidFill>
        </p:grpSpPr>
        <p:sp>
          <p:nvSpPr>
            <p:cNvPr id="12" name="Rechthoek 11"/>
            <p:cNvSpPr>
              <a:spLocks/>
            </p:cNvSpPr>
            <p:nvPr userDrawn="1"/>
          </p:nvSpPr>
          <p:spPr>
            <a:xfrm>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3" name="Rechthoekige driehoek 12"/>
            <p:cNvSpPr/>
            <p:nvPr userDrawn="1"/>
          </p:nvSpPr>
          <p:spPr>
            <a:xfrm>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1332000" y="1917001"/>
            <a:ext cx="3816000" cy="1457999"/>
          </a:xfrm>
        </p:spPr>
        <p:txBody>
          <a:bodyPr wrap="square" anchor="t" anchorCtr="0">
            <a:noAutofit/>
          </a:bodyPr>
          <a:lstStyle>
            <a:lvl1pPr algn="l">
              <a:lnSpc>
                <a:spcPts val="3900"/>
              </a:lnSpc>
              <a:defRPr sz="39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1333577" y="3488229"/>
            <a:ext cx="3816000" cy="918000"/>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
        <p:nvSpPr>
          <p:cNvPr id="14"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1273513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grpSp>
        <p:nvGrpSpPr>
          <p:cNvPr id="12" name="Groeperen 11"/>
          <p:cNvGrpSpPr/>
          <p:nvPr userDrawn="1"/>
        </p:nvGrpSpPr>
        <p:grpSpPr>
          <a:xfrm>
            <a:off x="288000" y="214894"/>
            <a:ext cx="8553506" cy="4699106"/>
            <a:chOff x="288000" y="288000"/>
            <a:chExt cx="8553506" cy="6265475"/>
          </a:xfrm>
          <a:solidFill>
            <a:schemeClr val="accent1"/>
          </a:solidFill>
        </p:grpSpPr>
        <p:sp>
          <p:nvSpPr>
            <p:cNvPr id="10" name="Rechthoek 9"/>
            <p:cNvSpPr>
              <a:spLocks/>
            </p:cNvSpPr>
            <p:nvPr userDrawn="1"/>
          </p:nvSpPr>
          <p:spPr>
            <a:xfrm>
              <a:off x="288000" y="288000"/>
              <a:ext cx="6767999"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1" name="Rechthoekige driehoek 10"/>
            <p:cNvSpPr/>
            <p:nvPr userDrawn="1"/>
          </p:nvSpPr>
          <p:spPr>
            <a:xfrm>
              <a:off x="705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2304000" y="1890002"/>
            <a:ext cx="5342082" cy="1184783"/>
          </a:xfrm>
        </p:spPr>
        <p:txBody>
          <a:bodyPr anchor="b" anchorCtr="0">
            <a:noAutofit/>
          </a:bodyPr>
          <a:lstStyle>
            <a:lvl1pPr algn="l">
              <a:lnSpc>
                <a:spcPts val="4050"/>
              </a:lnSpc>
              <a:defRPr sz="41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2304000" y="3131027"/>
            <a:ext cx="5354606" cy="790281"/>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13"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401875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grpSp>
        <p:nvGrpSpPr>
          <p:cNvPr id="4" name="Groeperen 3"/>
          <p:cNvGrpSpPr/>
          <p:nvPr userDrawn="1"/>
        </p:nvGrpSpPr>
        <p:grpSpPr>
          <a:xfrm>
            <a:off x="1476003" y="216001"/>
            <a:ext cx="7379999" cy="4699106"/>
            <a:chOff x="1476000" y="288000"/>
            <a:chExt cx="7379999" cy="6265475"/>
          </a:xfrm>
          <a:solidFill>
            <a:schemeClr val="accent1"/>
          </a:solidFill>
        </p:grpSpPr>
        <p:sp>
          <p:nvSpPr>
            <p:cNvPr id="8" name="Rechthoek 7"/>
            <p:cNvSpPr>
              <a:spLocks/>
            </p:cNvSpPr>
            <p:nvPr userDrawn="1"/>
          </p:nvSpPr>
          <p:spPr>
            <a:xfrm>
              <a:off x="3277896" y="288000"/>
              <a:ext cx="5578103"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0" name="Rechthoekige driehoek 9"/>
            <p:cNvSpPr/>
            <p:nvPr userDrawn="1"/>
          </p:nvSpPr>
          <p:spPr>
            <a:xfrm flipH="1">
              <a:off x="1476000" y="288000"/>
              <a:ext cx="1800000"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3996052" y="1578431"/>
            <a:ext cx="3816000" cy="1863000"/>
          </a:xfrm>
        </p:spPr>
        <p:txBody>
          <a:bodyPr anchor="t" anchorCtr="0">
            <a:noAutofit/>
          </a:bodyPr>
          <a:lstStyle>
            <a:lvl1pPr algn="l">
              <a:lnSpc>
                <a:spcPts val="4050"/>
              </a:lnSpc>
              <a:defRPr sz="4100"/>
            </a:lvl1pPr>
          </a:lstStyle>
          <a:p>
            <a:r>
              <a:rPr lang="nl-NL"/>
              <a:t>Klik om de stijl te bewerken</a:t>
            </a:r>
            <a:endParaRPr lang="nl-BE"/>
          </a:p>
        </p:txBody>
      </p:sp>
      <p:sp>
        <p:nvSpPr>
          <p:cNvPr id="3" name="Ondertitel 2"/>
          <p:cNvSpPr>
            <a:spLocks noGrp="1"/>
          </p:cNvSpPr>
          <p:nvPr>
            <p:ph type="subTitle" idx="1"/>
          </p:nvPr>
        </p:nvSpPr>
        <p:spPr>
          <a:xfrm>
            <a:off x="4000832" y="3473717"/>
            <a:ext cx="3816000" cy="918000"/>
          </a:xfrm>
          <a:prstGeom prst="rect">
            <a:avLst/>
          </a:prstGeom>
        </p:spPr>
        <p:txBody>
          <a:bodyPr bIns="0">
            <a:noAutofit/>
          </a:bodyPr>
          <a:lstStyle>
            <a:lvl1pPr marL="0" indent="0" algn="l">
              <a:lnSpc>
                <a:spcPts val="1320"/>
              </a:lnSpc>
              <a:spcBef>
                <a:spcPts val="0"/>
              </a:spcBef>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402" y="346274"/>
            <a:ext cx="1848750" cy="540000"/>
          </a:xfrm>
          <a:prstGeom prst="rect">
            <a:avLst/>
          </a:prstGeom>
        </p:spPr>
      </p:pic>
      <p:sp>
        <p:nvSpPr>
          <p:cNvPr id="12" name="Tijdelijke aanduiding voor tekst 2"/>
          <p:cNvSpPr>
            <a:spLocks noGrp="1"/>
          </p:cNvSpPr>
          <p:nvPr>
            <p:ph idx="12" hasCustomPrompt="1"/>
          </p:nvPr>
        </p:nvSpPr>
        <p:spPr>
          <a:xfrm>
            <a:off x="3636022" y="4533079"/>
            <a:ext cx="4773240" cy="264600"/>
          </a:xfrm>
          <a:prstGeom prst="rect">
            <a:avLst/>
          </a:prstGeom>
        </p:spPr>
        <p:txBody>
          <a:bodyPr vert="horz" lIns="0" tIns="0" rIns="0" bIns="0" rtlCol="0" anchor="t" anchorCtr="0">
            <a:noAutofit/>
          </a:bodyPr>
          <a:lstStyle>
            <a:lvl1pPr marL="0" indent="0" algn="r">
              <a:buFontTx/>
              <a:buNone/>
              <a:defRPr sz="1300">
                <a:latin typeface="FlandersArtSans-Regular" panose="00000500000000000000" pitchFamily="2" charset="0"/>
              </a:defRPr>
            </a:lvl1pPr>
            <a:lvl5pPr algn="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338421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grpSp>
        <p:nvGrpSpPr>
          <p:cNvPr id="11" name="Groep 10"/>
          <p:cNvGrpSpPr/>
          <p:nvPr userDrawn="1"/>
        </p:nvGrpSpPr>
        <p:grpSpPr>
          <a:xfrm>
            <a:off x="-1" y="0"/>
            <a:ext cx="6228000" cy="5143500"/>
            <a:chOff x="288001" y="288000"/>
            <a:chExt cx="6033505" cy="6265475"/>
          </a:xfrm>
          <a:solidFill>
            <a:schemeClr val="accent1"/>
          </a:solidFill>
        </p:grpSpPr>
        <p:sp>
          <p:nvSpPr>
            <p:cNvPr id="9" name="Rechthoek 8"/>
            <p:cNvSpPr>
              <a:spLocks/>
            </p:cNvSpPr>
            <p:nvPr userDrawn="1"/>
          </p:nvSpPr>
          <p:spPr>
            <a:xfrm flipV="1">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ige driehoek 9"/>
            <p:cNvSpPr/>
            <p:nvPr userDrawn="1"/>
          </p:nvSpPr>
          <p:spPr>
            <a:xfrm flipV="1">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7" name="Tijdelijke aanduiding voor dianummer 6"/>
          <p:cNvSpPr>
            <a:spLocks noGrp="1"/>
          </p:cNvSpPr>
          <p:nvPr>
            <p:ph type="sldNum" sz="quarter" idx="12"/>
          </p:nvPr>
        </p:nvSpPr>
        <p:spPr>
          <a:xfrm>
            <a:off x="6876017" y="4746210"/>
            <a:ext cx="2141621" cy="273844"/>
          </a:xfrm>
          <a:prstGeom prst="rect">
            <a:avLst/>
          </a:prstGeom>
        </p:spPr>
        <p:txBody>
          <a:bodyPr/>
          <a:lstStyle>
            <a:lvl1pPr>
              <a:defRPr sz="700">
                <a:latin typeface="FlandersArtSans-Regular" panose="00000500000000000000" pitchFamily="2" charset="0"/>
              </a:defRPr>
            </a:lvl1pPr>
          </a:lstStyle>
          <a:p>
            <a:fld id="{7749CDD0-7D77-4D23-9A27-F361E39BA472}" type="datetime1">
              <a:rPr lang="nl-BE" smtClean="0"/>
              <a:pPr/>
              <a:t>27/01/2021</a:t>
            </a:fld>
            <a:r>
              <a:rPr lang="nl-BE"/>
              <a:t> </a:t>
            </a:r>
            <a:r>
              <a:rPr lang="nl-BE" b="1"/>
              <a:t>│</a:t>
            </a:r>
            <a:fld id="{B263F6C6-2226-4286-8995-C42CB1E7C290}" type="slidenum">
              <a:rPr lang="nl-BE" smtClean="0"/>
              <a:pPr/>
              <a:t>‹#›</a:t>
            </a:fld>
            <a:endParaRPr lang="nl-BE"/>
          </a:p>
        </p:txBody>
      </p:sp>
      <p:sp>
        <p:nvSpPr>
          <p:cNvPr id="8" name="Titel 1"/>
          <p:cNvSpPr>
            <a:spLocks noGrp="1"/>
          </p:cNvSpPr>
          <p:nvPr>
            <p:ph type="ctrTitle"/>
          </p:nvPr>
        </p:nvSpPr>
        <p:spPr>
          <a:xfrm>
            <a:off x="1332003" y="567635"/>
            <a:ext cx="3456131" cy="1350000"/>
          </a:xfrm>
        </p:spPr>
        <p:txBody>
          <a:bodyPr anchor="b" anchorCtr="0">
            <a:noAutofit/>
          </a:bodyPr>
          <a:lstStyle>
            <a:lvl1pPr algn="l">
              <a:lnSpc>
                <a:spcPts val="2850"/>
              </a:lnSpc>
              <a:defRPr sz="28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5" name="Tijdelijke aanduiding voor inhoud 4"/>
          <p:cNvSpPr>
            <a:spLocks noGrp="1"/>
          </p:cNvSpPr>
          <p:nvPr>
            <p:ph sz="quarter" idx="13"/>
          </p:nvPr>
        </p:nvSpPr>
        <p:spPr>
          <a:xfrm>
            <a:off x="1332000" y="2240587"/>
            <a:ext cx="3112678" cy="2077574"/>
          </a:xfrm>
        </p:spPr>
        <p:txBody>
          <a:bodyPr/>
          <a:lstStyle>
            <a:lvl1pPr marL="0" indent="0">
              <a:lnSpc>
                <a:spcPts val="1875"/>
              </a:lnSpc>
              <a:spcBef>
                <a:spcPts val="0"/>
              </a:spcBef>
              <a:buFontTx/>
              <a:buNone/>
              <a:defRPr sz="1600">
                <a:latin typeface="FlandersArtSans-Regular" panose="00000500000000000000" pitchFamily="2" charset="0"/>
              </a:defRPr>
            </a:lvl1pPr>
            <a:lvl2pPr>
              <a:defRPr sz="1400"/>
            </a:lvl2pPr>
            <a:lvl3pPr>
              <a:defRPr sz="1400"/>
            </a:lvl3pPr>
            <a:lvl4pPr>
              <a:defRPr sz="1400"/>
            </a:lvl4pPr>
            <a:lvl5pPr>
              <a:defRPr sz="14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Tree>
    <p:extLst>
      <p:ext uri="{BB962C8B-B14F-4D97-AF65-F5344CB8AC3E}">
        <p14:creationId xmlns:p14="http://schemas.microsoft.com/office/powerpoint/2010/main" val="321018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1"/>
        <p:cNvGrpSpPr/>
        <p:nvPr/>
      </p:nvGrpSpPr>
      <p:grpSpPr>
        <a:xfrm>
          <a:off x="0" y="0"/>
          <a:ext cx="0" cy="0"/>
          <a:chOff x="0" y="0"/>
          <a:chExt cx="0" cy="0"/>
        </a:xfrm>
      </p:grpSpPr>
      <p:sp>
        <p:nvSpPr>
          <p:cNvPr id="32" name="Google Shape;32;p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 name="Google Shape;37;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8" name="Google Shape;38;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 name="Google Shape;39;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 name="Google Shape;42;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3" name="Google Shape;43;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4" name="Google Shape;44;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5" name="Google Shape;45;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6" name="Google Shape;46;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7"/>
        <p:cNvGrpSpPr/>
        <p:nvPr/>
      </p:nvGrpSpPr>
      <p:grpSpPr>
        <a:xfrm>
          <a:off x="0" y="0"/>
          <a:ext cx="0" cy="0"/>
          <a:chOff x="0" y="0"/>
          <a:chExt cx="0" cy="0"/>
        </a:xfrm>
      </p:grpSpPr>
      <p:pic>
        <p:nvPicPr>
          <p:cNvPr id="48" name="Google Shape;48;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9" name="Google Shape;49;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1" name="Google Shape;51;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54" name="Google Shape;54;p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55" name="Google Shape;55;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56" name="Google Shape;56;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9" name="Google Shape;59;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2" name="Google Shape;62;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3" name="Google Shape;63;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23527" y="-1"/>
            <a:ext cx="8820473" cy="5143501"/>
          </a:xfrm>
          <a:prstGeom prst="rect">
            <a:avLst/>
          </a:prstGeom>
          <a:ln w="12700">
            <a:miter lim="400000"/>
          </a:ln>
        </p:spPr>
      </p:pic>
      <p:sp>
        <p:nvSpPr>
          <p:cNvPr id="5" name="Subtitle 2"/>
          <p:cNvSpPr>
            <a:spLocks noGrp="1"/>
          </p:cNvSpPr>
          <p:nvPr>
            <p:ph type="subTitle" idx="1"/>
          </p:nvPr>
        </p:nvSpPr>
        <p:spPr>
          <a:xfrm>
            <a:off x="1813992" y="3705876"/>
            <a:ext cx="6858000" cy="1241822"/>
          </a:xfrm>
        </p:spPr>
        <p:txBody>
          <a:bodyPr/>
          <a:lstStyle>
            <a:lvl1pPr marL="0" indent="0" algn="r">
              <a:buNone/>
              <a:defRPr sz="1800">
                <a:solidFill>
                  <a:schemeClr val="tx2"/>
                </a:solidFill>
                <a:latin typeface="FlandersArtSans-Regular" panose="00000500000000000000" pitchFamily="2"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hape 7"/>
          <p:cNvSpPr>
            <a:spLocks noGrp="1"/>
          </p:cNvSpPr>
          <p:nvPr>
            <p:ph type="title"/>
          </p:nvPr>
        </p:nvSpPr>
        <p:spPr>
          <a:xfrm>
            <a:off x="899594" y="1501902"/>
            <a:ext cx="7772401" cy="2095966"/>
          </a:xfrm>
          <a:prstGeom prst="rect">
            <a:avLst/>
          </a:prstGeom>
        </p:spPr>
        <p:txBody>
          <a:bodyPr anchor="b"/>
          <a:lstStyle>
            <a:lvl1pPr algn="r">
              <a:defRPr sz="2700">
                <a:latin typeface="+mn-lt"/>
              </a:defRPr>
            </a:lvl1pPr>
          </a:lstStyle>
          <a:p>
            <a:pPr lvl="0">
              <a:defRPr sz="1800" b="0"/>
            </a:pPr>
            <a:r>
              <a:rPr lang="en-US" sz="2700" b="1"/>
              <a:t>Click to edit Master title style</a:t>
            </a:r>
            <a:endParaRPr sz="2700" b="1"/>
          </a:p>
        </p:txBody>
      </p:sp>
    </p:spTree>
    <p:extLst>
      <p:ext uri="{BB962C8B-B14F-4D97-AF65-F5344CB8AC3E}">
        <p14:creationId xmlns:p14="http://schemas.microsoft.com/office/powerpoint/2010/main" val="221250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3.xml"/><Relationship Id="rId7" Type="http://schemas.openxmlformats.org/officeDocument/2006/relationships/image" Target="../media/image17.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7" r:id="rId10"/>
    <p:sldLayoutId id="2147483725" r:id="rId11"/>
    <p:sldLayoutId id="2147483726"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3050875" y="4754700"/>
            <a:ext cx="900000" cy="270000"/>
          </a:xfrm>
          <a:prstGeom prst="rect">
            <a:avLst/>
          </a:prstGeom>
        </p:spPr>
        <p:txBody>
          <a:bodyPr vert="horz" lIns="91440" tIns="45720" rIns="91440" bIns="45720" rtlCol="0" anchor="ctr"/>
          <a:lstStyle>
            <a:lvl1pPr algn="l">
              <a:defRPr sz="900">
                <a:solidFill>
                  <a:schemeClr val="tx1">
                    <a:tint val="75000"/>
                  </a:schemeClr>
                </a:solidFill>
                <a:latin typeface="FlandersArtSans-Regular" panose="00000500000000000000" pitchFamily="2" charset="0"/>
              </a:defRPr>
            </a:lvl1pPr>
          </a:lstStyle>
          <a:p>
            <a:fld id="{FD6BEBD5-99F3-4C1B-B5AF-C9279F4847C2}" type="datetimeFigureOut">
              <a:rPr lang="nl-BE" smtClean="0"/>
              <a:pPr/>
              <a:t>27/01/2021</a:t>
            </a:fld>
            <a:endParaRPr lang="nl-BE"/>
          </a:p>
        </p:txBody>
      </p:sp>
      <p:sp>
        <p:nvSpPr>
          <p:cNvPr id="8" name="Tijdelijke aanduiding voor voettekst 4"/>
          <p:cNvSpPr>
            <a:spLocks noGrp="1"/>
          </p:cNvSpPr>
          <p:nvPr>
            <p:ph type="ftr" sz="quarter" idx="3"/>
          </p:nvPr>
        </p:nvSpPr>
        <p:spPr>
          <a:xfrm>
            <a:off x="3993393" y="4754700"/>
            <a:ext cx="1890000" cy="270000"/>
          </a:xfrm>
          <a:prstGeom prst="rect">
            <a:avLst/>
          </a:prstGeom>
        </p:spPr>
        <p:txBody>
          <a:bodyPr vert="horz" lIns="91440" tIns="45720" rIns="91440" bIns="45720" rtlCol="0" anchor="ctr"/>
          <a:lstStyle>
            <a:lvl1pPr algn="ctr">
              <a:defRPr sz="900">
                <a:solidFill>
                  <a:schemeClr val="tx1">
                    <a:tint val="75000"/>
                  </a:schemeClr>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4754700"/>
            <a:ext cx="540000" cy="270000"/>
          </a:xfrm>
          <a:prstGeom prst="rect">
            <a:avLst/>
          </a:prstGeom>
        </p:spPr>
        <p:txBody>
          <a:bodyPr vert="horz" lIns="91440" tIns="45720" rIns="91440" bIns="45720" rtlCol="0" anchor="ctr"/>
          <a:lstStyle>
            <a:lvl1pPr algn="r">
              <a:defRPr sz="800">
                <a:solidFill>
                  <a:schemeClr val="tx1">
                    <a:tint val="75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10" name="Tijdelijke aanduiding voor tekst 2"/>
          <p:cNvSpPr>
            <a:spLocks noGrp="1"/>
          </p:cNvSpPr>
          <p:nvPr>
            <p:ph type="body" idx="1"/>
          </p:nvPr>
        </p:nvSpPr>
        <p:spPr>
          <a:xfrm>
            <a:off x="1296000" y="1436400"/>
            <a:ext cx="7444800" cy="32643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7" r:id="rId3"/>
    <p:sldLayoutId id="2147483676" r:id="rId4"/>
  </p:sldLayoutIdLst>
  <p:txStyles>
    <p:titleStyle>
      <a:lvl1pPr algn="l" defTabSz="685800" rtl="0" eaLnBrk="1" latinLnBrk="0" hangingPunct="1">
        <a:lnSpc>
          <a:spcPts val="2850"/>
        </a:lnSpc>
        <a:spcBef>
          <a:spcPct val="0"/>
        </a:spcBef>
        <a:buNone/>
        <a:defRPr sz="2800" kern="1200">
          <a:solidFill>
            <a:schemeClr val="tx1"/>
          </a:solidFill>
          <a:latin typeface="FlandersArtSans-Bold" panose="00000800000000000000" pitchFamily="2" charset="0"/>
          <a:ea typeface="+mj-ea"/>
          <a:cs typeface="+mj-cs"/>
        </a:defRPr>
      </a:lvl1pPr>
    </p:titleStyle>
    <p:bodyStyle>
      <a:lvl1pPr marL="216000" marR="0" indent="-216000" algn="l" defTabSz="685800" rtl="0" eaLnBrk="1" fontAlgn="auto" latinLnBrk="0" hangingPunct="1">
        <a:lnSpc>
          <a:spcPct val="90000"/>
        </a:lnSpc>
        <a:spcBef>
          <a:spcPts val="225"/>
        </a:spcBef>
        <a:spcAft>
          <a:spcPts val="0"/>
        </a:spcAft>
        <a:buClrTx/>
        <a:buSzPct val="90000"/>
        <a:buFontTx/>
        <a:buBlip>
          <a:blip r:embed="rId6"/>
        </a:buBlip>
        <a:tabLst/>
        <a:defRPr sz="1700" kern="1200" spc="0" baseline="0">
          <a:solidFill>
            <a:schemeClr val="tx1"/>
          </a:solidFill>
          <a:latin typeface="FlandersArtSans-Bold" panose="00000800000000000000" pitchFamily="2" charset="0"/>
          <a:ea typeface="+mn-ea"/>
          <a:cs typeface="+mn-cs"/>
        </a:defRPr>
      </a:lvl1pPr>
      <a:lvl2pPr marL="432000" marR="0" indent="-216000" algn="l" defTabSz="685800" rtl="0" eaLnBrk="1" fontAlgn="auto" latinLnBrk="0" hangingPunct="1">
        <a:lnSpc>
          <a:spcPct val="90000"/>
        </a:lnSpc>
        <a:spcBef>
          <a:spcPts val="225"/>
        </a:spcBef>
        <a:spcAft>
          <a:spcPts val="0"/>
        </a:spcAft>
        <a:buClrTx/>
        <a:buSzPct val="75000"/>
        <a:buFontTx/>
        <a:buBlip>
          <a:blip r:embed="rId7"/>
        </a:buBlip>
        <a:tabLst/>
        <a:defRPr sz="1700" kern="1200" spc="0" baseline="0">
          <a:solidFill>
            <a:srgbClr val="9B9B9B"/>
          </a:solidFill>
          <a:latin typeface="FlandersArtSans-Regular" panose="00000500000000000000" pitchFamily="2" charset="0"/>
          <a:ea typeface="+mn-ea"/>
          <a:cs typeface="+mn-cs"/>
        </a:defRPr>
      </a:lvl2pPr>
      <a:lvl3pPr marL="648000" marR="0" indent="-216000" algn="l" defTabSz="685800" rtl="0" eaLnBrk="1" fontAlgn="auto" latinLnBrk="0" hangingPunct="1">
        <a:lnSpc>
          <a:spcPct val="90000"/>
        </a:lnSpc>
        <a:spcBef>
          <a:spcPts val="225"/>
        </a:spcBef>
        <a:spcAft>
          <a:spcPts val="0"/>
        </a:spcAft>
        <a:buClrTx/>
        <a:buSzPct val="85000"/>
        <a:buFontTx/>
        <a:buBlip>
          <a:blip r:embed="rId8"/>
        </a:buBlip>
        <a:tabLst/>
        <a:defRPr sz="1500" kern="1200" spc="0" baseline="0">
          <a:solidFill>
            <a:schemeClr val="tx1"/>
          </a:solidFill>
          <a:latin typeface="FlandersArtSans-Regular" panose="00000500000000000000" pitchFamily="2" charset="0"/>
          <a:ea typeface="+mn-ea"/>
          <a:cs typeface="+mn-cs"/>
        </a:defRPr>
      </a:lvl3pPr>
      <a:lvl4pPr marL="864000" marR="0" indent="-216000" algn="l" defTabSz="685800" rtl="0" eaLnBrk="1" fontAlgn="auto" latinLnBrk="0" hangingPunct="1">
        <a:lnSpc>
          <a:spcPct val="90000"/>
        </a:lnSpc>
        <a:spcBef>
          <a:spcPts val="225"/>
        </a:spcBef>
        <a:spcAft>
          <a:spcPts val="0"/>
        </a:spcAft>
        <a:buClrTx/>
        <a:buSzPct val="75000"/>
        <a:buFontTx/>
        <a:buBlip>
          <a:blip r:embed="rId9"/>
        </a:buBlip>
        <a:tabLst/>
        <a:defRPr sz="1500" kern="1200" spc="0" baseline="0">
          <a:solidFill>
            <a:schemeClr val="tx1"/>
          </a:solidFill>
          <a:latin typeface="FlandersArtSans-Regular" panose="00000500000000000000" pitchFamily="2" charset="0"/>
          <a:ea typeface="+mn-ea"/>
          <a:cs typeface="+mn-cs"/>
        </a:defRPr>
      </a:lvl4pPr>
      <a:lvl5pPr marL="1080000" marR="0" indent="-216000" algn="l" defTabSz="685800" rtl="0" eaLnBrk="1" fontAlgn="auto" latinLnBrk="0" hangingPunct="1">
        <a:lnSpc>
          <a:spcPct val="90000"/>
        </a:lnSpc>
        <a:spcBef>
          <a:spcPts val="225"/>
        </a:spcBef>
        <a:spcAft>
          <a:spcPts val="0"/>
        </a:spcAft>
        <a:buClrTx/>
        <a:buSzPct val="90000"/>
        <a:buFontTx/>
        <a:buBlip>
          <a:blip r:embed="rId6"/>
        </a:buBlip>
        <a:tabLst/>
        <a:defRPr sz="1500" kern="1200" spc="0" baseline="0">
          <a:solidFill>
            <a:schemeClr val="tx1"/>
          </a:solidFill>
          <a:latin typeface="FlandersArtSans-Regular" panose="000005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nl-B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hyperlink" Target="http://www.citybycity.com/"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TR/vocab-ssn/"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fiware4water.eu/" TargetMode="Externa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hyperlink" Target="https://overheid.vlaanderen.be/opleiding/oslo-air-and-water-model"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formatievlaanderen/OSLOthema-airAndWater" TargetMode="External"/><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a:extLst>
              <a:ext uri="{FF2B5EF4-FFF2-40B4-BE49-F238E27FC236}">
                <a16:creationId xmlns:a16="http://schemas.microsoft.com/office/drawing/2014/main" id="{DAFCBDE5-F36B-416E-A3B9-89F41EB374DC}"/>
              </a:ext>
            </a:extLst>
          </p:cNvPr>
          <p:cNvGrpSpPr/>
          <p:nvPr/>
        </p:nvGrpSpPr>
        <p:grpSpPr>
          <a:xfrm>
            <a:off x="-177800" y="-135466"/>
            <a:ext cx="6828631" cy="5427134"/>
            <a:chOff x="0" y="0"/>
            <a:chExt cx="8134350" cy="6858001"/>
          </a:xfrm>
        </p:grpSpPr>
        <p:sp>
          <p:nvSpPr>
            <p:cNvPr id="3" name="Trapezium 2">
              <a:extLst>
                <a:ext uri="{FF2B5EF4-FFF2-40B4-BE49-F238E27FC236}">
                  <a16:creationId xmlns:a16="http://schemas.microsoft.com/office/drawing/2014/main" id="{D1277B43-CA39-4527-9CA5-D07DF66DC34F}"/>
                </a:ext>
              </a:extLst>
            </p:cNvPr>
            <p:cNvSpPr/>
            <p:nvPr/>
          </p:nvSpPr>
          <p:spPr>
            <a:xfrm>
              <a:off x="4057650" y="1"/>
              <a:ext cx="4076700" cy="6858000"/>
            </a:xfrm>
            <a:prstGeom prst="trapezoid">
              <a:avLst>
                <a:gd name="adj" fmla="val 268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 name="Rechthoek 3">
              <a:extLst>
                <a:ext uri="{FF2B5EF4-FFF2-40B4-BE49-F238E27FC236}">
                  <a16:creationId xmlns:a16="http://schemas.microsoft.com/office/drawing/2014/main" id="{532F4FD8-A938-4C45-9700-41756BC868EE}"/>
                </a:ext>
              </a:extLst>
            </p:cNvPr>
            <p:cNvSpPr/>
            <p:nvPr/>
          </p:nvSpPr>
          <p:spPr>
            <a:xfrm>
              <a:off x="0" y="0"/>
              <a:ext cx="52959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itel 1">
            <a:extLst>
              <a:ext uri="{FF2B5EF4-FFF2-40B4-BE49-F238E27FC236}">
                <a16:creationId xmlns:a16="http://schemas.microsoft.com/office/drawing/2014/main" id="{76052423-F62C-4BD5-9332-6332119355AF}"/>
              </a:ext>
            </a:extLst>
          </p:cNvPr>
          <p:cNvSpPr txBox="1">
            <a:spLocks/>
          </p:cNvSpPr>
          <p:nvPr/>
        </p:nvSpPr>
        <p:spPr>
          <a:xfrm>
            <a:off x="511351" y="1310795"/>
            <a:ext cx="5612553" cy="1390149"/>
          </a:xfrm>
          <a:prstGeom prst="rect">
            <a:avLst/>
          </a:prstGeom>
        </p:spPr>
        <p:txBody>
          <a:bodyPr anchor="b">
            <a:normAutofit/>
          </a:bodyPr>
          <a:lstStyle>
            <a:lvl1pPr algn="l" defTabSz="1219170" rtl="0" eaLnBrk="1" latinLnBrk="0" hangingPunct="1">
              <a:lnSpc>
                <a:spcPts val="5067"/>
              </a:lnSpc>
              <a:spcBef>
                <a:spcPts val="0"/>
              </a:spcBef>
              <a:buNone/>
              <a:defRPr sz="4933" b="0" i="0" kern="1200">
                <a:solidFill>
                  <a:schemeClr val="tx1"/>
                </a:solidFill>
                <a:latin typeface="FlandersArtSans-Bold" panose="00000800000000000000" pitchFamily="2" charset="0"/>
                <a:ea typeface="+mj-ea"/>
                <a:cs typeface="FlandersArtSans-Bold" panose="00000800000000000000" pitchFamily="2" charset="0"/>
              </a:defRPr>
            </a:lvl1pPr>
          </a:lstStyle>
          <a:p>
            <a:r>
              <a:rPr lang="nl-BE" sz="3200" dirty="0"/>
              <a:t>OSLO Air and Water:</a:t>
            </a:r>
          </a:p>
          <a:p>
            <a:r>
              <a:rPr lang="nl-BE" sz="3200" dirty="0"/>
              <a:t>Business Working Group</a:t>
            </a:r>
          </a:p>
        </p:txBody>
      </p:sp>
      <p:sp>
        <p:nvSpPr>
          <p:cNvPr id="15" name="Ondertitel 3">
            <a:extLst>
              <a:ext uri="{FF2B5EF4-FFF2-40B4-BE49-F238E27FC236}">
                <a16:creationId xmlns:a16="http://schemas.microsoft.com/office/drawing/2014/main" id="{E74302DA-CF6E-43EA-A010-8E0C4438F1DA}"/>
              </a:ext>
            </a:extLst>
          </p:cNvPr>
          <p:cNvSpPr txBox="1">
            <a:spLocks/>
          </p:cNvSpPr>
          <p:nvPr/>
        </p:nvSpPr>
        <p:spPr>
          <a:xfrm>
            <a:off x="492411" y="3109297"/>
            <a:ext cx="7070100" cy="790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sz="1550" dirty="0">
                <a:latin typeface="FlandersArtSans-Regular" panose="00000500000000000000" pitchFamily="2" charset="0"/>
              </a:rPr>
              <a:t>Welcome!</a:t>
            </a:r>
            <a:br>
              <a:rPr lang="nl-NL" sz="1550" dirty="0">
                <a:latin typeface="FlandersArtSans-Regular" panose="00000500000000000000" pitchFamily="2" charset="0"/>
              </a:rPr>
            </a:br>
            <a:endParaRPr lang="nl-NL" sz="1550" dirty="0">
              <a:latin typeface="FlandersArtSans-Regular" panose="00000500000000000000" pitchFamily="2" charset="0"/>
            </a:endParaRPr>
          </a:p>
          <a:p>
            <a:r>
              <a:rPr lang="nl-NL" dirty="0">
                <a:latin typeface="FlandersArtSans-Regular" panose="00000500000000000000" pitchFamily="2" charset="0"/>
              </a:rPr>
              <a:t>Thursday December 17 2020</a:t>
            </a:r>
            <a:endParaRPr lang="nl-NL" sz="1200" dirty="0">
              <a:latin typeface="FlandersArtSans-Regular" panose="00000500000000000000" pitchFamily="2" charset="0"/>
            </a:endParaRPr>
          </a:p>
        </p:txBody>
      </p:sp>
      <p:sp>
        <p:nvSpPr>
          <p:cNvPr id="16" name="Tijdelijke aanduiding voor tekst 2">
            <a:extLst>
              <a:ext uri="{FF2B5EF4-FFF2-40B4-BE49-F238E27FC236}">
                <a16:creationId xmlns:a16="http://schemas.microsoft.com/office/drawing/2014/main" id="{50A19739-60B0-4C20-9E94-C9C5AF745C87}"/>
              </a:ext>
            </a:extLst>
          </p:cNvPr>
          <p:cNvSpPr txBox="1">
            <a:spLocks/>
          </p:cNvSpPr>
          <p:nvPr/>
        </p:nvSpPr>
        <p:spPr>
          <a:xfrm>
            <a:off x="499135" y="3848580"/>
            <a:ext cx="4773300" cy="264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dirty="0">
                <a:latin typeface="FlandersArtSans-Regular" panose="00000500000000000000" pitchFamily="2" charset="0"/>
              </a:rPr>
              <a:t>Virtuele working group – Microsoft Teams</a:t>
            </a:r>
          </a:p>
        </p:txBody>
      </p:sp>
      <p:pic>
        <p:nvPicPr>
          <p:cNvPr id="14" name="Google Shape;16;p65">
            <a:extLst>
              <a:ext uri="{FF2B5EF4-FFF2-40B4-BE49-F238E27FC236}">
                <a16:creationId xmlns:a16="http://schemas.microsoft.com/office/drawing/2014/main" id="{C9DE3CB9-9ED5-44E2-830E-0052B6AC1D24}"/>
              </a:ext>
            </a:extLst>
          </p:cNvPr>
          <p:cNvPicPr preferRelativeResize="0"/>
          <p:nvPr/>
        </p:nvPicPr>
        <p:blipFill rotWithShape="1">
          <a:blip r:embed="rId2">
            <a:alphaModFix/>
          </a:blip>
          <a:srcRect l="5325"/>
          <a:stretch/>
        </p:blipFill>
        <p:spPr>
          <a:xfrm>
            <a:off x="499135" y="273306"/>
            <a:ext cx="1828550" cy="734475"/>
          </a:xfrm>
          <a:prstGeom prst="rect">
            <a:avLst/>
          </a:prstGeom>
          <a:noFill/>
          <a:ln>
            <a:noFill/>
          </a:ln>
        </p:spPr>
      </p:pic>
    </p:spTree>
    <p:extLst>
      <p:ext uri="{BB962C8B-B14F-4D97-AF65-F5344CB8AC3E}">
        <p14:creationId xmlns:p14="http://schemas.microsoft.com/office/powerpoint/2010/main" val="4050168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F5557-93C1-0D48-BC9C-C0C88DCB1AB1}"/>
              </a:ext>
            </a:extLst>
          </p:cNvPr>
          <p:cNvSpPr>
            <a:spLocks noGrp="1"/>
          </p:cNvSpPr>
          <p:nvPr>
            <p:ph type="body" sz="quarter" idx="10"/>
          </p:nvPr>
        </p:nvSpPr>
        <p:spPr>
          <a:xfrm>
            <a:off x="1074421" y="1424699"/>
            <a:ext cx="6995159" cy="882690"/>
          </a:xfrm>
        </p:spPr>
        <p:txBody>
          <a:bodyPr/>
          <a:lstStyle/>
          <a:p>
            <a:r>
              <a:rPr lang="en-US" dirty="0"/>
              <a:t>What is </a:t>
            </a:r>
            <a:r>
              <a:rPr lang="en-US" dirty="0">
                <a:solidFill>
                  <a:srgbClr val="94D4EE"/>
                </a:solidFill>
              </a:rPr>
              <a:t>minimally</a:t>
            </a:r>
            <a:r>
              <a:rPr lang="en-US" dirty="0"/>
              <a:t> needed for cities and communities to exchange solutions, services, and data?</a:t>
            </a:r>
          </a:p>
        </p:txBody>
      </p:sp>
    </p:spTree>
    <p:extLst>
      <p:ext uri="{BB962C8B-B14F-4D97-AF65-F5344CB8AC3E}">
        <p14:creationId xmlns:p14="http://schemas.microsoft.com/office/powerpoint/2010/main" val="14117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23757F-B5DA-874A-802D-E0F9C990729C}"/>
              </a:ext>
            </a:extLst>
          </p:cNvPr>
          <p:cNvSpPr>
            <a:spLocks noGrp="1"/>
          </p:cNvSpPr>
          <p:nvPr>
            <p:ph type="body" sz="quarter" idx="10"/>
          </p:nvPr>
        </p:nvSpPr>
        <p:spPr>
          <a:xfrm>
            <a:off x="628649" y="1209190"/>
            <a:ext cx="7439587" cy="3266233"/>
          </a:xfrm>
        </p:spPr>
        <p:txBody>
          <a:bodyPr/>
          <a:lstStyle/>
          <a:p>
            <a:r>
              <a:rPr lang="en-US" dirty="0">
                <a:latin typeface="Proxima Nova" panose="02000506030000020004" pitchFamily="2" charset="0"/>
              </a:rPr>
              <a:t>Minimal Interoperability Mechanisms (MIMs) are universal tools for achieving interoperability of data, systems, and services between cities and suppliers around the world. </a:t>
            </a:r>
          </a:p>
          <a:p>
            <a:r>
              <a:rPr lang="en-US" b="1" dirty="0">
                <a:latin typeface="Proxima Nova" panose="02000506030000020004" pitchFamily="2" charset="0"/>
              </a:rPr>
              <a:t>MIMs are:</a:t>
            </a:r>
          </a:p>
          <a:p>
            <a:pPr marL="257175" indent="-257175">
              <a:buFont typeface="Arial" panose="020B0604020202020204" pitchFamily="34" charset="0"/>
              <a:buChar char="•"/>
            </a:pPr>
            <a:r>
              <a:rPr lang="en-US" sz="2100" dirty="0">
                <a:latin typeface="Proxima Nova" panose="02000506030000020004" pitchFamily="2" charset="0"/>
              </a:rPr>
              <a:t>Points of interoperability in technical architecture (</a:t>
            </a:r>
            <a:r>
              <a:rPr lang="en-US" sz="2100" dirty="0" err="1">
                <a:latin typeface="Proxima Nova" panose="02000506030000020004" pitchFamily="2" charset="0"/>
              </a:rPr>
              <a:t>i.e</a:t>
            </a:r>
            <a:r>
              <a:rPr lang="en-US" sz="2100" dirty="0">
                <a:latin typeface="Proxima Nova" panose="02000506030000020004" pitchFamily="2" charset="0"/>
              </a:rPr>
              <a:t> city platform)</a:t>
            </a:r>
          </a:p>
          <a:p>
            <a:pPr marL="257175" indent="-257175">
              <a:buFont typeface="Arial" panose="020B0604020202020204" pitchFamily="34" charset="0"/>
              <a:buChar char="•"/>
            </a:pPr>
            <a:r>
              <a:rPr lang="en-US" sz="2100" dirty="0">
                <a:latin typeface="Proxima Nova" panose="02000506030000020004" pitchFamily="2" charset="0"/>
              </a:rPr>
              <a:t>Inclusive list of baselines and references (i.e. open standards and APIs)</a:t>
            </a:r>
          </a:p>
          <a:p>
            <a:pPr marL="257175" indent="-257175">
              <a:buFont typeface="Arial" panose="020B0604020202020204" pitchFamily="34" charset="0"/>
              <a:buChar char="•"/>
            </a:pPr>
            <a:r>
              <a:rPr lang="en-US" sz="2100" dirty="0">
                <a:latin typeface="Proxima Nova" panose="02000506030000020004" pitchFamily="2" charset="0"/>
              </a:rPr>
              <a:t>Based on consensus among cities</a:t>
            </a:r>
          </a:p>
          <a:p>
            <a:pPr marL="257175" indent="-257175">
              <a:buFont typeface="Arial" panose="020B0604020202020204" pitchFamily="34" charset="0"/>
              <a:buChar char="•"/>
            </a:pPr>
            <a:r>
              <a:rPr lang="en-US" sz="2100" dirty="0">
                <a:latin typeface="Proxima Nova" panose="02000506030000020004" pitchFamily="2" charset="0"/>
              </a:rPr>
              <a:t>Vendor-neutral and technology-agnostic</a:t>
            </a:r>
          </a:p>
          <a:p>
            <a:endParaRPr lang="en-US" dirty="0">
              <a:latin typeface="Proxima Nova" panose="02000506030000020004" pitchFamily="2" charset="0"/>
            </a:endParaRPr>
          </a:p>
          <a:p>
            <a:endParaRPr lang="en-US" dirty="0"/>
          </a:p>
        </p:txBody>
      </p:sp>
      <p:sp>
        <p:nvSpPr>
          <p:cNvPr id="3" name="Text Placeholder 2">
            <a:extLst>
              <a:ext uri="{FF2B5EF4-FFF2-40B4-BE49-F238E27FC236}">
                <a16:creationId xmlns:a16="http://schemas.microsoft.com/office/drawing/2014/main" id="{CAF9D81D-75D2-DD41-8993-38D02EFEC8C0}"/>
              </a:ext>
            </a:extLst>
          </p:cNvPr>
          <p:cNvSpPr>
            <a:spLocks noGrp="1"/>
          </p:cNvSpPr>
          <p:nvPr>
            <p:ph type="body" sz="quarter" idx="11"/>
          </p:nvPr>
        </p:nvSpPr>
        <p:spPr>
          <a:xfrm>
            <a:off x="628649" y="668077"/>
            <a:ext cx="4578909" cy="467678"/>
          </a:xfrm>
        </p:spPr>
        <p:txBody>
          <a:bodyPr/>
          <a:lstStyle/>
          <a:p>
            <a:r>
              <a:rPr lang="en-US" dirty="0"/>
              <a:t>Adopted by 150 cities</a:t>
            </a:r>
          </a:p>
        </p:txBody>
      </p:sp>
      <p:sp>
        <p:nvSpPr>
          <p:cNvPr id="4" name="Text Placeholder 3">
            <a:extLst>
              <a:ext uri="{FF2B5EF4-FFF2-40B4-BE49-F238E27FC236}">
                <a16:creationId xmlns:a16="http://schemas.microsoft.com/office/drawing/2014/main" id="{F411EEA0-F86F-0547-A9EE-0469B9114E95}"/>
              </a:ext>
            </a:extLst>
          </p:cNvPr>
          <p:cNvSpPr>
            <a:spLocks noGrp="1"/>
          </p:cNvSpPr>
          <p:nvPr>
            <p:ph type="body" sz="quarter" idx="12"/>
          </p:nvPr>
        </p:nvSpPr>
        <p:spPr>
          <a:xfrm>
            <a:off x="628649" y="168595"/>
            <a:ext cx="8415338" cy="566738"/>
          </a:xfrm>
        </p:spPr>
        <p:txBody>
          <a:bodyPr/>
          <a:lstStyle/>
          <a:p>
            <a:r>
              <a:rPr lang="en-US" sz="2700" dirty="0">
                <a:cs typeface="Proxima Nova Regular"/>
              </a:rPr>
              <a:t>Minimal Interoperability Mechanisms (MIMs)</a:t>
            </a:r>
            <a:endParaRPr lang="en-US" sz="2700" dirty="0"/>
          </a:p>
        </p:txBody>
      </p:sp>
    </p:spTree>
    <p:extLst>
      <p:ext uri="{BB962C8B-B14F-4D97-AF65-F5344CB8AC3E}">
        <p14:creationId xmlns:p14="http://schemas.microsoft.com/office/powerpoint/2010/main" val="130626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BAA31C3-52AB-D043-8B68-AF8D7322E0E9}"/>
              </a:ext>
            </a:extLst>
          </p:cNvPr>
          <p:cNvSpPr>
            <a:spLocks noGrp="1"/>
          </p:cNvSpPr>
          <p:nvPr>
            <p:ph type="body" sz="quarter" idx="10"/>
          </p:nvPr>
        </p:nvSpPr>
        <p:spPr>
          <a:xfrm>
            <a:off x="679448" y="194107"/>
            <a:ext cx="7785102" cy="566738"/>
          </a:xfrm>
        </p:spPr>
        <p:txBody>
          <a:bodyPr/>
          <a:lstStyle/>
          <a:p>
            <a:r>
              <a:rPr lang="en-BE" dirty="0"/>
              <a:t>Minimal Interoperability Mechanisms</a:t>
            </a:r>
          </a:p>
        </p:txBody>
      </p:sp>
      <p:sp>
        <p:nvSpPr>
          <p:cNvPr id="9" name="Text Placeholder 8">
            <a:extLst>
              <a:ext uri="{FF2B5EF4-FFF2-40B4-BE49-F238E27FC236}">
                <a16:creationId xmlns:a16="http://schemas.microsoft.com/office/drawing/2014/main" id="{DBF08F6B-3956-5646-B51E-3FDA817B08D2}"/>
              </a:ext>
            </a:extLst>
          </p:cNvPr>
          <p:cNvSpPr>
            <a:spLocks noGrp="1"/>
          </p:cNvSpPr>
          <p:nvPr>
            <p:ph type="body" sz="quarter" idx="11"/>
          </p:nvPr>
        </p:nvSpPr>
        <p:spPr>
          <a:xfrm>
            <a:off x="679448" y="643848"/>
            <a:ext cx="4578909" cy="467678"/>
          </a:xfrm>
        </p:spPr>
        <p:txBody>
          <a:bodyPr/>
          <a:lstStyle/>
          <a:p>
            <a:r>
              <a:rPr lang="en-BE" b="0" kern="0" dirty="0">
                <a:solidFill>
                  <a:srgbClr val="535353"/>
                </a:solidFill>
                <a:latin typeface="Arial"/>
                <a:cs typeface="Arial"/>
                <a:sym typeface="Arial"/>
              </a:rPr>
              <a:t>Formally adopted by +150 cities</a:t>
            </a:r>
            <a:endParaRPr lang="en-BE" dirty="0"/>
          </a:p>
        </p:txBody>
      </p:sp>
      <p:pic>
        <p:nvPicPr>
          <p:cNvPr id="5" name="Picture 2" descr="MIMs - Open &amp; Agile Smart Cities">
            <a:extLst>
              <a:ext uri="{FF2B5EF4-FFF2-40B4-BE49-F238E27FC236}">
                <a16:creationId xmlns:a16="http://schemas.microsoft.com/office/drawing/2014/main" id="{A639D3EF-CD60-F24E-954F-20C6C760A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07" y="964831"/>
            <a:ext cx="7506938" cy="417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56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noChangeArrowheads="1"/>
          </p:cNvSpPr>
          <p:nvPr>
            <p:ph type="title"/>
          </p:nvPr>
        </p:nvSpPr>
        <p:spPr/>
        <p:txBody>
          <a:bodyPr/>
          <a:lstStyle/>
          <a:p>
            <a:r>
              <a:rPr lang="en-US" dirty="0"/>
              <a:t>Minimal Interoperability Mechanisms</a:t>
            </a:r>
            <a:endParaRPr lang="en-GB" altLang="en-US" dirty="0">
              <a:latin typeface="Arial" panose="020B0604020202020204" pitchFamily="34" charset="0"/>
            </a:endParaRPr>
          </a:p>
        </p:txBody>
      </p:sp>
      <p:sp>
        <p:nvSpPr>
          <p:cNvPr id="6" name="Text Placeholder 1">
            <a:extLst>
              <a:ext uri="{FF2B5EF4-FFF2-40B4-BE49-F238E27FC236}">
                <a16:creationId xmlns:a16="http://schemas.microsoft.com/office/drawing/2014/main" id="{99BC89F4-F01D-7B4C-B8FC-D8835F05306A}"/>
              </a:ext>
            </a:extLst>
          </p:cNvPr>
          <p:cNvSpPr txBox="1">
            <a:spLocks/>
          </p:cNvSpPr>
          <p:nvPr/>
        </p:nvSpPr>
        <p:spPr bwMode="auto">
          <a:xfrm>
            <a:off x="4196894" y="1084874"/>
            <a:ext cx="4657739" cy="2973750"/>
          </a:xfrm>
          <a:prstGeom prst="rect">
            <a:avLst/>
          </a:prstGeom>
          <a:ln>
            <a:miter lim="800000"/>
            <a:headEnd/>
            <a:tailEnd/>
          </a:ln>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fontAlgn="auto">
              <a:lnSpc>
                <a:spcPct val="100000"/>
              </a:lnSpc>
              <a:spcBef>
                <a:spcPts val="0"/>
              </a:spcBef>
              <a:spcAft>
                <a:spcPts val="0"/>
              </a:spcAft>
              <a:buClr>
                <a:srgbClr val="000000"/>
              </a:buClr>
              <a:buFont typeface="Arial"/>
              <a:defRPr sz="1400" b="0" i="0" u="none" strike="noStrike" cap="none">
                <a:solidFill>
                  <a:srgbClr val="000000"/>
                </a:solidFill>
                <a:latin typeface="+mj-lt"/>
                <a:ea typeface="Arial" charset="0"/>
                <a:cs typeface="Arial"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00038" indent="-214313" defTabSz="685800">
              <a:lnSpc>
                <a:spcPct val="115000"/>
              </a:lnSpc>
              <a:buSzPts val="1800"/>
              <a:defRPr/>
            </a:pPr>
            <a:r>
              <a:rPr lang="en-US" sz="1350" b="1" dirty="0">
                <a:latin typeface="Proxima Nova Thin"/>
                <a:ea typeface="Arial"/>
                <a:cs typeface="Proxima Nova Thin"/>
              </a:rPr>
              <a:t>MIM 1</a:t>
            </a:r>
            <a:r>
              <a:rPr lang="en-US" sz="1350" dirty="0">
                <a:latin typeface="Proxima Nova Thin"/>
                <a:ea typeface="Arial"/>
                <a:cs typeface="Proxima Nova Thin"/>
              </a:rPr>
              <a:t>: Context Information Management</a:t>
            </a:r>
          </a:p>
          <a:p>
            <a:pPr marL="300038" indent="-214313" defTabSz="685800">
              <a:lnSpc>
                <a:spcPct val="115000"/>
              </a:lnSpc>
              <a:buSzPts val="1800"/>
              <a:defRPr/>
            </a:pPr>
            <a:br>
              <a:rPr lang="en-US" sz="1350" dirty="0">
                <a:latin typeface="Proxima Nova Thin"/>
                <a:cs typeface="Proxima Nova Thin"/>
              </a:rPr>
            </a:br>
            <a:endParaRPr lang="en-US" sz="1350" dirty="0">
              <a:latin typeface="Proxima Nova Thin"/>
              <a:cs typeface="Proxima Nova Thin"/>
            </a:endParaRPr>
          </a:p>
          <a:p>
            <a:pPr marL="300038" indent="-214313" defTabSz="685800">
              <a:lnSpc>
                <a:spcPct val="115000"/>
              </a:lnSpc>
              <a:buSzPts val="1800"/>
              <a:defRPr/>
            </a:pPr>
            <a:r>
              <a:rPr lang="en-US" sz="1350" b="1" dirty="0">
                <a:latin typeface="Proxima Nova Thin"/>
                <a:ea typeface="Arial"/>
                <a:cs typeface="Proxima Nova Thin"/>
              </a:rPr>
              <a:t>MIM 2</a:t>
            </a:r>
            <a:r>
              <a:rPr lang="en-US" sz="1350" dirty="0">
                <a:latin typeface="Proxima Nova Thin"/>
                <a:ea typeface="Arial"/>
                <a:cs typeface="Proxima Nova Thin"/>
              </a:rPr>
              <a:t>: Common Data Models</a:t>
            </a:r>
          </a:p>
          <a:p>
            <a:pPr marL="300038" indent="-214313" defTabSz="685800">
              <a:lnSpc>
                <a:spcPct val="115000"/>
              </a:lnSpc>
              <a:buSzPts val="1800"/>
              <a:defRPr/>
            </a:pPr>
            <a:endParaRPr lang="en-US" sz="1350" b="1" dirty="0">
              <a:latin typeface="Proxima Nova Thin"/>
              <a:ea typeface="Arial"/>
              <a:cs typeface="Proxima Nova Thin"/>
            </a:endParaRPr>
          </a:p>
          <a:p>
            <a:pPr marL="300038" indent="-214313" defTabSz="685800">
              <a:lnSpc>
                <a:spcPct val="115000"/>
              </a:lnSpc>
              <a:buSzPts val="1800"/>
              <a:defRPr/>
            </a:pPr>
            <a:endParaRPr lang="en-US" sz="1350" b="1" dirty="0">
              <a:latin typeface="Proxima Nova Thin"/>
              <a:ea typeface="Arial"/>
              <a:cs typeface="Proxima Nova Thin"/>
            </a:endParaRPr>
          </a:p>
          <a:p>
            <a:pPr marL="300038" indent="-214313" defTabSz="685800">
              <a:lnSpc>
                <a:spcPct val="115000"/>
              </a:lnSpc>
              <a:buSzPts val="1800"/>
              <a:defRPr/>
            </a:pPr>
            <a:r>
              <a:rPr lang="en-US" sz="1350" b="1" dirty="0">
                <a:latin typeface="Proxima Nova Thin"/>
                <a:ea typeface="Arial"/>
                <a:cs typeface="Proxima Nova Thin"/>
              </a:rPr>
              <a:t>MIM 3</a:t>
            </a:r>
            <a:r>
              <a:rPr lang="en-US" sz="1350" dirty="0">
                <a:latin typeface="Proxima Nova Thin"/>
                <a:ea typeface="Arial"/>
                <a:cs typeface="Proxima Nova Thin"/>
              </a:rPr>
              <a:t>: Ecosystem Transactions Management</a:t>
            </a: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r>
              <a:rPr lang="en" sz="1350" b="1" dirty="0">
                <a:solidFill>
                  <a:srgbClr val="FF0000"/>
                </a:solidFill>
                <a:latin typeface="Proxima Nova Thin"/>
                <a:ea typeface="Arial"/>
                <a:cs typeface="Proxima Nova Thin"/>
              </a:rPr>
              <a:t>MIM 4: </a:t>
            </a:r>
            <a:r>
              <a:rPr lang="en" sz="1350" dirty="0">
                <a:solidFill>
                  <a:srgbClr val="FF0000"/>
                </a:solidFill>
                <a:latin typeface="Proxima Nova Thin"/>
                <a:ea typeface="Arial"/>
                <a:cs typeface="Proxima Nova Thin"/>
              </a:rPr>
              <a:t>Personal Data Management (proposed by Helsinki)</a:t>
            </a: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r>
              <a:rPr lang="en" sz="1350" b="1" dirty="0">
                <a:solidFill>
                  <a:srgbClr val="FF0000"/>
                </a:solidFill>
                <a:latin typeface="Proxima Nova Thin"/>
                <a:ea typeface="Arial"/>
                <a:cs typeface="Proxima Nova Thin"/>
              </a:rPr>
              <a:t>MIM 5:</a:t>
            </a:r>
            <a:r>
              <a:rPr lang="en" sz="1350" dirty="0">
                <a:solidFill>
                  <a:srgbClr val="FF0000"/>
                </a:solidFill>
                <a:latin typeface="Proxima Nova Thin"/>
                <a:ea typeface="Arial"/>
                <a:cs typeface="Proxima Nova Thin"/>
              </a:rPr>
              <a:t> Fair AI (proposed by Amsterdam)</a:t>
            </a:r>
          </a:p>
          <a:p>
            <a:pPr marL="300038" indent="-214313" defTabSz="685800">
              <a:lnSpc>
                <a:spcPct val="115000"/>
              </a:lnSpc>
              <a:buSzPts val="1800"/>
              <a:defRPr/>
            </a:pPr>
            <a:endParaRPr lang="en-US" sz="1350" dirty="0">
              <a:latin typeface="Proxima Nova Thin"/>
              <a:ea typeface="Arial"/>
              <a:cs typeface="Proxima Nova Thin"/>
            </a:endParaRPr>
          </a:p>
          <a:p>
            <a:pPr defTabSz="685800">
              <a:spcBef>
                <a:spcPts val="480"/>
              </a:spcBef>
              <a:defRPr/>
            </a:pPr>
            <a:endParaRPr lang="en-US" sz="1350" dirty="0"/>
          </a:p>
          <a:p>
            <a:pPr defTabSz="685800">
              <a:defRPr/>
            </a:pPr>
            <a:endParaRPr lang="en-US" sz="1350" dirty="0"/>
          </a:p>
        </p:txBody>
      </p:sp>
      <p:pic>
        <p:nvPicPr>
          <p:cNvPr id="7" name="Google Shape;111;p20">
            <a:extLst>
              <a:ext uri="{FF2B5EF4-FFF2-40B4-BE49-F238E27FC236}">
                <a16:creationId xmlns:a16="http://schemas.microsoft.com/office/drawing/2014/main" id="{B0424362-E384-C04D-8FE7-CBF8A7263D74}"/>
              </a:ext>
            </a:extLst>
          </p:cNvPr>
          <p:cNvPicPr preferRelativeResize="0"/>
          <p:nvPr/>
        </p:nvPicPr>
        <p:blipFill>
          <a:blip r:embed="rId3">
            <a:alphaModFix/>
          </a:blip>
          <a:stretch>
            <a:fillRect/>
          </a:stretch>
        </p:blipFill>
        <p:spPr>
          <a:xfrm>
            <a:off x="124428" y="1084874"/>
            <a:ext cx="4150595" cy="2973750"/>
          </a:xfrm>
          <a:prstGeom prst="rect">
            <a:avLst/>
          </a:prstGeom>
          <a:noFill/>
          <a:ln>
            <a:noFill/>
          </a:ln>
        </p:spPr>
      </p:pic>
    </p:spTree>
    <p:extLst>
      <p:ext uri="{BB962C8B-B14F-4D97-AF65-F5344CB8AC3E}">
        <p14:creationId xmlns:p14="http://schemas.microsoft.com/office/powerpoint/2010/main" val="206994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43000" y="-63"/>
            <a:ext cx="6858000" cy="738172"/>
          </a:xfrm>
        </p:spPr>
        <p:txBody>
          <a:bodyPr>
            <a:normAutofit/>
          </a:bodyPr>
          <a:lstStyle/>
          <a:p>
            <a:pPr algn="ctr"/>
            <a:r>
              <a:rPr lang="it-IT" sz="3300" dirty="0"/>
              <a:t>OASC </a:t>
            </a:r>
            <a:r>
              <a:rPr lang="it-IT" sz="3300" dirty="0" err="1"/>
              <a:t>Interoperability</a:t>
            </a:r>
            <a:r>
              <a:rPr lang="it-IT" sz="3300" dirty="0"/>
              <a:t> </a:t>
            </a:r>
            <a:r>
              <a:rPr lang="it-IT" sz="3300" dirty="0" err="1"/>
              <a:t>Mechanisms</a:t>
            </a:r>
            <a:endParaRPr lang="it-IT" sz="3300" dirty="0"/>
          </a:p>
        </p:txBody>
      </p:sp>
      <p:graphicFrame>
        <p:nvGraphicFramePr>
          <p:cNvPr id="5" name="Tabella 4"/>
          <p:cNvGraphicFramePr>
            <a:graphicFrameLocks noGrp="1"/>
          </p:cNvGraphicFramePr>
          <p:nvPr/>
        </p:nvGraphicFramePr>
        <p:xfrm>
          <a:off x="1233075" y="952901"/>
          <a:ext cx="7531783" cy="3316959"/>
        </p:xfrm>
        <a:graphic>
          <a:graphicData uri="http://schemas.openxmlformats.org/drawingml/2006/table">
            <a:tbl>
              <a:tblPr firstRow="1" firstCol="1" bandRow="1"/>
              <a:tblGrid>
                <a:gridCol w="2310097">
                  <a:extLst>
                    <a:ext uri="{9D8B030D-6E8A-4147-A177-3AD203B41FA5}">
                      <a16:colId xmlns:a16="http://schemas.microsoft.com/office/drawing/2014/main" val="20000"/>
                    </a:ext>
                  </a:extLst>
                </a:gridCol>
                <a:gridCol w="5221686">
                  <a:extLst>
                    <a:ext uri="{9D8B030D-6E8A-4147-A177-3AD203B41FA5}">
                      <a16:colId xmlns:a16="http://schemas.microsoft.com/office/drawing/2014/main" val="20001"/>
                    </a:ext>
                  </a:extLst>
                </a:gridCol>
              </a:tblGrid>
              <a:tr h="335957">
                <a:tc>
                  <a:txBody>
                    <a:bodyPr/>
                    <a:lstStyle/>
                    <a:p>
                      <a:pPr marL="0" algn="ctr">
                        <a:spcAft>
                          <a:spcPts val="1200"/>
                        </a:spcAft>
                      </a:pPr>
                      <a:r>
                        <a:rPr lang="en-US" sz="1200" b="1" dirty="0">
                          <a:effectLst/>
                          <a:latin typeface="Calibri" charset="0"/>
                          <a:ea typeface="Calibri" charset="0"/>
                          <a:cs typeface="Times New Roman" charset="0"/>
                        </a:rPr>
                        <a:t>Interoperability Point</a:t>
                      </a:r>
                      <a:endParaRPr lang="it-IT" sz="1200"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E7E6E6"/>
                    </a:solidFill>
                  </a:tcPr>
                </a:tc>
                <a:tc>
                  <a:txBody>
                    <a:bodyPr/>
                    <a:lstStyle/>
                    <a:p>
                      <a:pPr marL="0" algn="ctr">
                        <a:spcAft>
                          <a:spcPts val="1200"/>
                        </a:spcAft>
                      </a:pPr>
                      <a:r>
                        <a:rPr lang="en-US" sz="1200" b="1" dirty="0">
                          <a:effectLst/>
                          <a:latin typeface="Calibri" charset="0"/>
                          <a:ea typeface="Calibri" charset="0"/>
                          <a:cs typeface="Times New Roman" charset="0"/>
                        </a:rPr>
                        <a:t>Description</a:t>
                      </a:r>
                      <a:endParaRPr lang="it-IT" sz="1200"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506757">
                <a:tc>
                  <a:txBody>
                    <a:bodyPr/>
                    <a:lstStyle/>
                    <a:p>
                      <a:pPr marL="0" algn="l">
                        <a:spcAft>
                          <a:spcPts val="1200"/>
                        </a:spcAft>
                      </a:pPr>
                      <a:r>
                        <a:rPr lang="en-US" sz="1200" b="1" dirty="0">
                          <a:effectLst/>
                          <a:latin typeface="Calibri" charset="0"/>
                          <a:ea typeface="Calibri" charset="0"/>
                          <a:cs typeface="Times New Roman" charset="0"/>
                        </a:rPr>
                        <a:t>Context Information Management</a:t>
                      </a:r>
                      <a:endParaRPr lang="it-IT" sz="1200" b="1" dirty="0">
                        <a:effectLst/>
                        <a:latin typeface="Calibri" charset="0"/>
                        <a:ea typeface="Calibri" charset="0"/>
                        <a:cs typeface="Times New Roman" charset="0"/>
                      </a:endParaRPr>
                    </a:p>
                  </a:txBody>
                  <a:tcPr marL="51349" marR="51349" marT="0" marB="0" anchor="ctr">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algn="l">
                        <a:spcAft>
                          <a:spcPts val="0"/>
                        </a:spcAft>
                      </a:pPr>
                      <a:r>
                        <a:rPr lang="en-US" sz="1200" dirty="0">
                          <a:effectLst/>
                          <a:latin typeface="Calibri" panose="020F0502020204030204" pitchFamily="34" charset="0"/>
                          <a:ea typeface="Calibri" charset="0"/>
                          <a:cs typeface="Calibri" panose="020F0502020204030204" pitchFamily="34" charset="0"/>
                        </a:rPr>
                        <a:t>This</a:t>
                      </a:r>
                      <a:r>
                        <a:rPr lang="en-US" sz="1200" baseline="0" dirty="0">
                          <a:effectLst/>
                          <a:latin typeface="Calibri" panose="020F0502020204030204" pitchFamily="34" charset="0"/>
                          <a:ea typeface="Calibri" charset="0"/>
                          <a:cs typeface="Calibri" panose="020F0502020204030204" pitchFamily="34" charset="0"/>
                        </a:rPr>
                        <a:t> </a:t>
                      </a:r>
                      <a:r>
                        <a:rPr lang="en-US" sz="1200" dirty="0">
                          <a:effectLst/>
                          <a:latin typeface="Calibri" panose="020F0502020204030204" pitchFamily="34" charset="0"/>
                          <a:ea typeface="Calibri" charset="0"/>
                          <a:cs typeface="Calibri" panose="020F0502020204030204" pitchFamily="34" charset="0"/>
                        </a:rPr>
                        <a:t>API allow to access to real-time context information from the different cities. It is based on ETSI CIM NGSI-LD and the previous OMA NGSI</a:t>
                      </a:r>
                      <a:endParaRPr lang="it-IT"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55129">
                <a:tc>
                  <a:txBody>
                    <a:bodyPr/>
                    <a:lstStyle/>
                    <a:p>
                      <a:pPr algn="l">
                        <a:spcAft>
                          <a:spcPts val="0"/>
                        </a:spcAft>
                      </a:pPr>
                      <a:r>
                        <a:rPr lang="en-US" sz="1200" b="1" dirty="0">
                          <a:effectLst/>
                          <a:latin typeface="Calibri" charset="0"/>
                          <a:ea typeface="Calibri" charset="0"/>
                          <a:cs typeface="Times New Roman" charset="0"/>
                        </a:rPr>
                        <a:t>Shared Data Models</a:t>
                      </a:r>
                      <a:endParaRPr lang="it-IT" sz="1200" b="1" dirty="0">
                        <a:effectLst/>
                        <a:latin typeface="Calibri" charset="0"/>
                        <a:ea typeface="Calibri" charset="0"/>
                        <a:cs typeface="Times New Roman" charset="0"/>
                      </a:endParaRPr>
                    </a:p>
                  </a:txBody>
                  <a:tcPr marL="51349" marR="51349" marT="0" marB="0" anchor="ctr">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Guidelines and catalogue of common data models in different verticals to enable interoperability for applications and systems among different cities. The models are based on for example SAREF, </a:t>
                      </a:r>
                      <a:r>
                        <a:rPr lang="it-IT" sz="1200" dirty="0">
                          <a:effectLst/>
                          <a:latin typeface="Calibri" panose="020F0502020204030204" pitchFamily="34" charset="0"/>
                          <a:ea typeface="Calibri" charset="0"/>
                          <a:cs typeface="Calibri" panose="020F0502020204030204" pitchFamily="34" charset="0"/>
                        </a:rPr>
                        <a:t>DATEX II, GSMA, schema.org, ..</a:t>
                      </a:r>
                      <a:endParaRPr lang="en-US"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82055167"/>
                  </a:ext>
                </a:extLst>
              </a:tr>
              <a:tr h="755129">
                <a:tc>
                  <a:txBody>
                    <a:bodyPr/>
                    <a:lstStyle/>
                    <a:p>
                      <a:pPr algn="l">
                        <a:spcAft>
                          <a:spcPts val="0"/>
                        </a:spcAft>
                      </a:pPr>
                      <a:r>
                        <a:rPr lang="en-US" sz="1200" b="1" dirty="0">
                          <a:effectLst/>
                          <a:latin typeface="Calibri" charset="0"/>
                          <a:ea typeface="Calibri" charset="0"/>
                          <a:cs typeface="Times New Roman" charset="0"/>
                        </a:rPr>
                        <a:t>Ecosystem Transaction Management</a:t>
                      </a:r>
                    </a:p>
                    <a:p>
                      <a:pPr algn="l">
                        <a:spcAft>
                          <a:spcPts val="0"/>
                        </a:spcAft>
                      </a:pPr>
                      <a:r>
                        <a:rPr lang="en-US" sz="1200" b="1" dirty="0">
                          <a:effectLst/>
                          <a:latin typeface="Calibri" charset="0"/>
                          <a:ea typeface="Calibri" charset="0"/>
                          <a:cs typeface="Times New Roman" charset="0"/>
                        </a:rPr>
                        <a:t>(“Marketplace”)</a:t>
                      </a:r>
                      <a:endParaRPr lang="it-IT" sz="1200" b="1" dirty="0">
                        <a:effectLst/>
                        <a:latin typeface="Calibri" charset="0"/>
                        <a:ea typeface="Calibri" charset="0"/>
                        <a:cs typeface="Times New Roman" charset="0"/>
                      </a:endParaRPr>
                    </a:p>
                  </a:txBody>
                  <a:tcPr marL="51349" marR="51349" marT="0" marB="0" anchor="ctr">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It exposes functionalities such as catalogue management, ordering management, revenue management, Service Level Agreements (SLA), license management</a:t>
                      </a:r>
                      <a:r>
                        <a:rPr lang="en-US" sz="1200" baseline="0" dirty="0">
                          <a:effectLst/>
                          <a:latin typeface="Calibri" panose="020F0502020204030204" pitchFamily="34" charset="0"/>
                          <a:ea typeface="Calibri" charset="0"/>
                          <a:cs typeface="Calibri" panose="020F0502020204030204" pitchFamily="34" charset="0"/>
                        </a:rPr>
                        <a:t> etc.</a:t>
                      </a:r>
                    </a:p>
                    <a:p>
                      <a:pPr algn="l">
                        <a:spcAft>
                          <a:spcPts val="0"/>
                        </a:spcAft>
                      </a:pPr>
                      <a:r>
                        <a:rPr lang="it-IT" sz="1200" baseline="0" dirty="0">
                          <a:effectLst/>
                          <a:latin typeface="Calibri" panose="020F0502020204030204" pitchFamily="34" charset="0"/>
                          <a:ea typeface="Calibri" charset="0"/>
                          <a:cs typeface="Calibri" panose="020F0502020204030204" pitchFamily="34" charset="0"/>
                        </a:rPr>
                        <a:t>Complemented by marketplaces for hardware and services. Based on the TM Forum Business API, Fiware business EcoSystem and market place enabler API</a:t>
                      </a:r>
                      <a:endParaRPr lang="en-US" sz="1200" baseline="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8395406"/>
                  </a:ext>
                </a:extLst>
              </a:tr>
              <a:tr h="548640">
                <a:tc>
                  <a:txBody>
                    <a:bodyPr/>
                    <a:lstStyle/>
                    <a:p>
                      <a:pPr algn="l">
                        <a:spcAft>
                          <a:spcPts val="0"/>
                        </a:spcAft>
                      </a:pPr>
                      <a:r>
                        <a:rPr lang="en-US" sz="1200" b="1" dirty="0">
                          <a:effectLst/>
                          <a:latin typeface="Calibri" charset="0"/>
                          <a:ea typeface="Calibri" charset="0"/>
                          <a:cs typeface="Times New Roman" charset="0"/>
                        </a:rPr>
                        <a:t>Personal Data Management</a:t>
                      </a:r>
                      <a:endParaRPr lang="it-IT" sz="1200" b="1"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Mechanisms allowing individuals and communities to manage and make informed decisions about the use of information derived from their personal data. Aligning the initiatives like MyData.org, SOLID and IHAN</a:t>
                      </a:r>
                      <a:endParaRPr lang="it-IT"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5347">
                <a:tc>
                  <a:txBody>
                    <a:bodyPr/>
                    <a:lstStyle/>
                    <a:p>
                      <a:pPr algn="l">
                        <a:spcAft>
                          <a:spcPts val="0"/>
                        </a:spcAft>
                      </a:pPr>
                      <a:r>
                        <a:rPr lang="en-US" sz="1200" b="1" dirty="0">
                          <a:effectLst/>
                          <a:latin typeface="Calibri" charset="0"/>
                          <a:ea typeface="Calibri" charset="0"/>
                          <a:cs typeface="Times New Roman" charset="0"/>
                        </a:rPr>
                        <a:t>Fair AI</a:t>
                      </a:r>
                      <a:endParaRPr lang="it-IT" sz="1200" b="1"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Mechanisms allowing inspection of automated decision making. Based on the work from Amsterdam and </a:t>
                      </a:r>
                      <a:r>
                        <a:rPr lang="en-US" sz="1200" dirty="0" err="1">
                          <a:effectLst/>
                          <a:latin typeface="Calibri" panose="020F0502020204030204" pitchFamily="34" charset="0"/>
                          <a:ea typeface="Calibri" charset="0"/>
                          <a:cs typeface="Calibri" panose="020F0502020204030204" pitchFamily="34" charset="0"/>
                        </a:rPr>
                        <a:t>Helsinky</a:t>
                      </a:r>
                      <a:r>
                        <a:rPr lang="en-US" sz="1200" dirty="0">
                          <a:effectLst/>
                          <a:latin typeface="Calibri" panose="020F0502020204030204" pitchFamily="34" charset="0"/>
                          <a:ea typeface="Calibri" charset="0"/>
                          <a:cs typeface="Calibri" panose="020F0502020204030204" pitchFamily="34" charset="0"/>
                        </a:rPr>
                        <a:t> regarding AI registry. </a:t>
                      </a:r>
                      <a:endParaRPr lang="it-IT"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5307980"/>
                  </a:ext>
                </a:extLst>
              </a:tr>
            </a:tbl>
          </a:graphicData>
        </a:graphic>
      </p:graphicFrame>
      <p:sp>
        <p:nvSpPr>
          <p:cNvPr id="4" name="TextBox 3">
            <a:extLst>
              <a:ext uri="{FF2B5EF4-FFF2-40B4-BE49-F238E27FC236}">
                <a16:creationId xmlns:a16="http://schemas.microsoft.com/office/drawing/2014/main" id="{74C51BD2-0627-9840-A2E4-37F69CDA78D1}"/>
              </a:ext>
            </a:extLst>
          </p:cNvPr>
          <p:cNvSpPr txBox="1"/>
          <p:nvPr/>
        </p:nvSpPr>
        <p:spPr>
          <a:xfrm>
            <a:off x="793163" y="1228892"/>
            <a:ext cx="304800" cy="600164"/>
          </a:xfrm>
          <a:prstGeom prst="rect">
            <a:avLst/>
          </a:prstGeom>
          <a:noFill/>
        </p:spPr>
        <p:txBody>
          <a:bodyPr wrap="square" rtlCol="0">
            <a:spAutoFit/>
          </a:bodyPr>
          <a:lstStyle/>
          <a:p>
            <a:pPr defTabSz="685800">
              <a:defRPr/>
            </a:pPr>
            <a:r>
              <a:rPr lang="da-DK" sz="3300" b="1" dirty="0"/>
              <a:t>1</a:t>
            </a:r>
          </a:p>
        </p:txBody>
      </p:sp>
      <p:sp>
        <p:nvSpPr>
          <p:cNvPr id="6" name="TextBox 5">
            <a:extLst>
              <a:ext uri="{FF2B5EF4-FFF2-40B4-BE49-F238E27FC236}">
                <a16:creationId xmlns:a16="http://schemas.microsoft.com/office/drawing/2014/main" id="{AAF35537-90C9-C446-8653-D2ECA2231622}"/>
              </a:ext>
            </a:extLst>
          </p:cNvPr>
          <p:cNvSpPr txBox="1"/>
          <p:nvPr/>
        </p:nvSpPr>
        <p:spPr>
          <a:xfrm>
            <a:off x="793163" y="1827983"/>
            <a:ext cx="304800" cy="600164"/>
          </a:xfrm>
          <a:prstGeom prst="rect">
            <a:avLst/>
          </a:prstGeom>
          <a:noFill/>
        </p:spPr>
        <p:txBody>
          <a:bodyPr wrap="square" rtlCol="0">
            <a:spAutoFit/>
          </a:bodyPr>
          <a:lstStyle/>
          <a:p>
            <a:pPr defTabSz="685800">
              <a:defRPr/>
            </a:pPr>
            <a:r>
              <a:rPr lang="da-DK" sz="3300" b="1" dirty="0"/>
              <a:t>2</a:t>
            </a:r>
          </a:p>
        </p:txBody>
      </p:sp>
      <p:sp>
        <p:nvSpPr>
          <p:cNvPr id="7" name="TextBox 6">
            <a:extLst>
              <a:ext uri="{FF2B5EF4-FFF2-40B4-BE49-F238E27FC236}">
                <a16:creationId xmlns:a16="http://schemas.microsoft.com/office/drawing/2014/main" id="{CC9EA691-E64E-B64D-9F88-33C35FCB14FD}"/>
              </a:ext>
            </a:extLst>
          </p:cNvPr>
          <p:cNvSpPr txBox="1"/>
          <p:nvPr/>
        </p:nvSpPr>
        <p:spPr>
          <a:xfrm>
            <a:off x="793163" y="2643471"/>
            <a:ext cx="304800" cy="600164"/>
          </a:xfrm>
          <a:prstGeom prst="rect">
            <a:avLst/>
          </a:prstGeom>
          <a:noFill/>
        </p:spPr>
        <p:txBody>
          <a:bodyPr wrap="square" rtlCol="0">
            <a:spAutoFit/>
          </a:bodyPr>
          <a:lstStyle/>
          <a:p>
            <a:pPr defTabSz="685800">
              <a:defRPr/>
            </a:pPr>
            <a:r>
              <a:rPr lang="da-DK" sz="3300" b="1" dirty="0"/>
              <a:t>3</a:t>
            </a:r>
          </a:p>
        </p:txBody>
      </p:sp>
      <p:sp>
        <p:nvSpPr>
          <p:cNvPr id="8" name="TextBox 7">
            <a:extLst>
              <a:ext uri="{FF2B5EF4-FFF2-40B4-BE49-F238E27FC236}">
                <a16:creationId xmlns:a16="http://schemas.microsoft.com/office/drawing/2014/main" id="{695BAF57-131D-9A4B-8A09-025B1ADADDB9}"/>
              </a:ext>
            </a:extLst>
          </p:cNvPr>
          <p:cNvSpPr txBox="1"/>
          <p:nvPr/>
        </p:nvSpPr>
        <p:spPr>
          <a:xfrm>
            <a:off x="168908" y="738109"/>
            <a:ext cx="1064168" cy="600164"/>
          </a:xfrm>
          <a:prstGeom prst="rect">
            <a:avLst/>
          </a:prstGeom>
          <a:noFill/>
        </p:spPr>
        <p:txBody>
          <a:bodyPr wrap="square" rtlCol="0">
            <a:spAutoFit/>
          </a:bodyPr>
          <a:lstStyle/>
          <a:p>
            <a:pPr defTabSz="685800">
              <a:defRPr/>
            </a:pPr>
            <a:r>
              <a:rPr lang="da-DK" sz="3300" b="1" dirty="0"/>
              <a:t>MIM</a:t>
            </a:r>
          </a:p>
        </p:txBody>
      </p:sp>
      <p:sp>
        <p:nvSpPr>
          <p:cNvPr id="9" name="Rectangle 8">
            <a:extLst>
              <a:ext uri="{FF2B5EF4-FFF2-40B4-BE49-F238E27FC236}">
                <a16:creationId xmlns:a16="http://schemas.microsoft.com/office/drawing/2014/main" id="{CC21B7D0-E41B-2F4D-AF92-B8775DB9C871}"/>
              </a:ext>
            </a:extLst>
          </p:cNvPr>
          <p:cNvSpPr/>
          <p:nvPr/>
        </p:nvSpPr>
        <p:spPr>
          <a:xfrm>
            <a:off x="1233074" y="4466703"/>
            <a:ext cx="7280882" cy="646331"/>
          </a:xfrm>
          <a:prstGeom prst="rect">
            <a:avLst/>
          </a:prstGeom>
        </p:spPr>
        <p:txBody>
          <a:bodyPr wrap="square">
            <a:spAutoFit/>
          </a:bodyPr>
          <a:lstStyle/>
          <a:p>
            <a:pPr defTabSz="685800">
              <a:defRPr/>
            </a:pPr>
            <a:r>
              <a:rPr lang="en-GB" sz="1800" b="1" dirty="0"/>
              <a:t>MIM 1-3 Adopted by OASC Council of Cities January 16, 2019</a:t>
            </a:r>
          </a:p>
          <a:p>
            <a:pPr defTabSz="685800">
              <a:defRPr/>
            </a:pPr>
            <a:r>
              <a:rPr lang="en-GB" sz="1800" b="1" dirty="0">
                <a:solidFill>
                  <a:srgbClr val="FF0000"/>
                </a:solidFill>
              </a:rPr>
              <a:t>MIM 4-5 Proposed as work items</a:t>
            </a:r>
          </a:p>
        </p:txBody>
      </p:sp>
      <p:sp>
        <p:nvSpPr>
          <p:cNvPr id="10" name="TextBox 9">
            <a:extLst>
              <a:ext uri="{FF2B5EF4-FFF2-40B4-BE49-F238E27FC236}">
                <a16:creationId xmlns:a16="http://schemas.microsoft.com/office/drawing/2014/main" id="{71DAA5FE-C21D-9743-9F33-17986CC116B7}"/>
              </a:ext>
            </a:extLst>
          </p:cNvPr>
          <p:cNvSpPr txBox="1"/>
          <p:nvPr/>
        </p:nvSpPr>
        <p:spPr>
          <a:xfrm>
            <a:off x="793163" y="3220552"/>
            <a:ext cx="304800" cy="600164"/>
          </a:xfrm>
          <a:prstGeom prst="rect">
            <a:avLst/>
          </a:prstGeom>
          <a:noFill/>
        </p:spPr>
        <p:txBody>
          <a:bodyPr wrap="square" rtlCol="0">
            <a:spAutoFit/>
          </a:bodyPr>
          <a:lstStyle/>
          <a:p>
            <a:pPr defTabSz="685800">
              <a:defRPr/>
            </a:pPr>
            <a:r>
              <a:rPr lang="da-DK" sz="3300" b="1" dirty="0">
                <a:solidFill>
                  <a:srgbClr val="FF0000"/>
                </a:solidFill>
              </a:rPr>
              <a:t>4</a:t>
            </a:r>
          </a:p>
        </p:txBody>
      </p:sp>
      <p:sp>
        <p:nvSpPr>
          <p:cNvPr id="11" name="TextBox 10">
            <a:extLst>
              <a:ext uri="{FF2B5EF4-FFF2-40B4-BE49-F238E27FC236}">
                <a16:creationId xmlns:a16="http://schemas.microsoft.com/office/drawing/2014/main" id="{D73D13D5-26D2-F646-95FC-ECA135288726}"/>
              </a:ext>
            </a:extLst>
          </p:cNvPr>
          <p:cNvSpPr txBox="1"/>
          <p:nvPr/>
        </p:nvSpPr>
        <p:spPr>
          <a:xfrm>
            <a:off x="793163" y="3659520"/>
            <a:ext cx="304800" cy="600164"/>
          </a:xfrm>
          <a:prstGeom prst="rect">
            <a:avLst/>
          </a:prstGeom>
          <a:noFill/>
        </p:spPr>
        <p:txBody>
          <a:bodyPr wrap="square" rtlCol="0">
            <a:spAutoFit/>
          </a:bodyPr>
          <a:lstStyle/>
          <a:p>
            <a:pPr defTabSz="685800">
              <a:defRPr/>
            </a:pPr>
            <a:r>
              <a:rPr lang="da-DK" sz="3300" b="1" dirty="0">
                <a:solidFill>
                  <a:srgbClr val="FF0000"/>
                </a:solidFill>
              </a:rPr>
              <a:t>5</a:t>
            </a:r>
          </a:p>
        </p:txBody>
      </p:sp>
    </p:spTree>
    <p:extLst>
      <p:ext uri="{BB962C8B-B14F-4D97-AF65-F5344CB8AC3E}">
        <p14:creationId xmlns:p14="http://schemas.microsoft.com/office/powerpoint/2010/main" val="26524874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Proxima Nova Regular"/>
                <a:cs typeface="Proxima Nova Regular"/>
              </a:rPr>
              <a:t>OASC MIMs: Status</a:t>
            </a:r>
          </a:p>
        </p:txBody>
      </p:sp>
      <p:sp>
        <p:nvSpPr>
          <p:cNvPr id="3" name="Content Placeholder 2"/>
          <p:cNvSpPr>
            <a:spLocks noGrp="1"/>
          </p:cNvSpPr>
          <p:nvPr>
            <p:ph idx="1"/>
          </p:nvPr>
        </p:nvSpPr>
        <p:spPr>
          <a:xfrm>
            <a:off x="457200" y="1200151"/>
            <a:ext cx="8229600" cy="3628995"/>
          </a:xfrm>
        </p:spPr>
        <p:txBody>
          <a:bodyPr>
            <a:normAutofit fontScale="77500" lnSpcReduction="20000"/>
          </a:bodyPr>
          <a:lstStyle/>
          <a:p>
            <a:pPr>
              <a:lnSpc>
                <a:spcPct val="120000"/>
              </a:lnSpc>
            </a:pPr>
            <a:r>
              <a:rPr lang="en-US" b="1" dirty="0">
                <a:latin typeface="Proxima Nova Thin"/>
                <a:cs typeface="Proxima Nova Thin"/>
              </a:rPr>
              <a:t>20+ operational deployments worldwide</a:t>
            </a:r>
          </a:p>
          <a:p>
            <a:pPr lvl="1">
              <a:lnSpc>
                <a:spcPct val="120000"/>
              </a:lnSpc>
            </a:pPr>
            <a:r>
              <a:rPr lang="en-US" dirty="0">
                <a:latin typeface="Proxima Nova Thin"/>
                <a:cs typeface="Proxima Nova Thin"/>
              </a:rPr>
              <a:t>Including Milan, Vienna, Porto, Helsinki, Santander, Eindhoven, Antwerp, Geneva, Manchester, </a:t>
            </a:r>
            <a:r>
              <a:rPr lang="en-US" dirty="0" err="1">
                <a:latin typeface="Proxima Nova Thin"/>
                <a:cs typeface="Proxima Nova Thin"/>
              </a:rPr>
              <a:t>Seongnam</a:t>
            </a:r>
            <a:r>
              <a:rPr lang="en-US" dirty="0">
                <a:latin typeface="Proxima Nova Thin"/>
                <a:cs typeface="Proxima Nova Thin"/>
              </a:rPr>
              <a:t>, Bordeaux</a:t>
            </a:r>
          </a:p>
          <a:p>
            <a:pPr>
              <a:lnSpc>
                <a:spcPct val="120000"/>
              </a:lnSpc>
            </a:pPr>
            <a:r>
              <a:rPr lang="en-US" b="1" dirty="0">
                <a:latin typeface="Proxima Nova Thin"/>
                <a:cs typeface="Proxima Nova Thin"/>
              </a:rPr>
              <a:t>140+ formal adoptions worldwide</a:t>
            </a:r>
          </a:p>
          <a:p>
            <a:pPr lvl="1">
              <a:lnSpc>
                <a:spcPct val="120000"/>
              </a:lnSpc>
            </a:pPr>
            <a:r>
              <a:rPr lang="en-US" dirty="0">
                <a:latin typeface="Proxima Nova Thin"/>
                <a:cs typeface="Proxima Nova Thin"/>
              </a:rPr>
              <a:t>Including Stavanger, London, Amsterdam, Brisbane, Edinburgh, Rio De Janeiro, Buenos Aires, Leon, Ghent, Almere, Sarajevo, Tampere</a:t>
            </a:r>
          </a:p>
          <a:p>
            <a:pPr lvl="1">
              <a:lnSpc>
                <a:spcPct val="120000"/>
              </a:lnSpc>
            </a:pPr>
            <a:r>
              <a:rPr lang="en-US" dirty="0">
                <a:latin typeface="Proxima Nova Thin"/>
                <a:cs typeface="Proxima Nova Thin"/>
              </a:rPr>
              <a:t>Pending: Tokyo, Fukuoka, Osaka, Yokohama, Dubai, Montreal, Toronto, Chennai, Pune, Hyderabad, Shanghai, Yinchuan, Guadalajara</a:t>
            </a:r>
          </a:p>
          <a:p>
            <a:pPr>
              <a:lnSpc>
                <a:spcPct val="120000"/>
              </a:lnSpc>
            </a:pPr>
            <a:r>
              <a:rPr lang="en-US" b="1" dirty="0">
                <a:latin typeface="Proxima Nova Thin"/>
                <a:cs typeface="Proxima Nova Thin"/>
              </a:rPr>
              <a:t>29 countries</a:t>
            </a:r>
          </a:p>
          <a:p>
            <a:pPr lvl="1">
              <a:lnSpc>
                <a:spcPct val="120000"/>
              </a:lnSpc>
            </a:pPr>
            <a:r>
              <a:rPr lang="en-US" dirty="0">
                <a:latin typeface="Proxima Nova Thin"/>
                <a:cs typeface="Proxima Nova Thin"/>
              </a:rPr>
              <a:t>Currently average of 4.8 cities per country</a:t>
            </a:r>
          </a:p>
        </p:txBody>
      </p:sp>
      <p:sp>
        <p:nvSpPr>
          <p:cNvPr id="6" name="Slide Number Placeholder 5"/>
          <p:cNvSpPr>
            <a:spLocks noGrp="1"/>
          </p:cNvSpPr>
          <p:nvPr>
            <p:ph type="sldNum" sz="quarter" idx="12"/>
          </p:nvPr>
        </p:nvSpPr>
        <p:spPr/>
        <p:txBody>
          <a:bodyPr/>
          <a:lstStyle/>
          <a:p>
            <a:pPr defTabSz="457189">
              <a:buClrTx/>
            </a:pPr>
            <a:fld id="{FCACDF5B-E101-D444-B24C-24A8C136BC8D}" type="slidenum">
              <a:rPr lang="en-US" kern="1200">
                <a:solidFill>
                  <a:prstClr val="black">
                    <a:tint val="75000"/>
                  </a:prstClr>
                </a:solidFill>
                <a:latin typeface="Calibri"/>
                <a:ea typeface="+mn-ea"/>
                <a:cs typeface="+mn-cs"/>
              </a:rPr>
              <a:pPr defTabSz="457189">
                <a:buClrTx/>
              </a:pPr>
              <a:t>15</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20143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A92988-26E7-424F-B303-A8103CDCDBEB}"/>
              </a:ext>
            </a:extLst>
          </p:cNvPr>
          <p:cNvSpPr>
            <a:spLocks noGrp="1"/>
          </p:cNvSpPr>
          <p:nvPr>
            <p:ph type="body" sz="quarter" idx="10"/>
          </p:nvPr>
        </p:nvSpPr>
        <p:spPr/>
        <p:txBody>
          <a:bodyPr/>
          <a:lstStyle/>
          <a:p>
            <a:r>
              <a:rPr lang="en-US" dirty="0"/>
              <a:t>MIMs</a:t>
            </a:r>
          </a:p>
        </p:txBody>
      </p:sp>
      <p:sp>
        <p:nvSpPr>
          <p:cNvPr id="3" name="Text Placeholder 2">
            <a:extLst>
              <a:ext uri="{FF2B5EF4-FFF2-40B4-BE49-F238E27FC236}">
                <a16:creationId xmlns:a16="http://schemas.microsoft.com/office/drawing/2014/main" id="{3CF6AE47-96BE-F349-8F5D-1690A9102CD3}"/>
              </a:ext>
            </a:extLst>
          </p:cNvPr>
          <p:cNvSpPr>
            <a:spLocks noGrp="1"/>
          </p:cNvSpPr>
          <p:nvPr>
            <p:ph type="body" sz="quarter" idx="11"/>
          </p:nvPr>
        </p:nvSpPr>
        <p:spPr/>
        <p:txBody>
          <a:bodyPr/>
          <a:lstStyle/>
          <a:p>
            <a:r>
              <a:rPr lang="en-US" dirty="0"/>
              <a:t>Benefits</a:t>
            </a:r>
          </a:p>
        </p:txBody>
      </p:sp>
      <p:sp>
        <p:nvSpPr>
          <p:cNvPr id="4" name="Text Placeholder 3">
            <a:extLst>
              <a:ext uri="{FF2B5EF4-FFF2-40B4-BE49-F238E27FC236}">
                <a16:creationId xmlns:a16="http://schemas.microsoft.com/office/drawing/2014/main" id="{E169D568-AC81-4244-B7C5-7E359017B8BE}"/>
              </a:ext>
            </a:extLst>
          </p:cNvPr>
          <p:cNvSpPr>
            <a:spLocks noGrp="1"/>
          </p:cNvSpPr>
          <p:nvPr>
            <p:ph type="body" sz="quarter" idx="12"/>
          </p:nvPr>
        </p:nvSpPr>
        <p:spPr>
          <a:xfrm>
            <a:off x="628649" y="1221963"/>
            <a:ext cx="7492226" cy="2742296"/>
          </a:xfrm>
        </p:spPr>
        <p:txBody>
          <a:bodyPr/>
          <a:lstStyle/>
          <a:p>
            <a:pPr marL="0" indent="0">
              <a:buNone/>
            </a:pPr>
            <a:r>
              <a:rPr lang="en-US" sz="2100" b="1" dirty="0">
                <a:latin typeface="Proxima Nova Light" panose="02000506030000020004" pitchFamily="2" charset="0"/>
              </a:rPr>
              <a:t>Benefits for Cities</a:t>
            </a:r>
          </a:p>
          <a:p>
            <a:pPr marL="0" indent="0">
              <a:buNone/>
            </a:pPr>
            <a:r>
              <a:rPr lang="en-GB" sz="2100" dirty="0">
                <a:latin typeface="Proxima Nova Light" panose="02000506030000020004" pitchFamily="2" charset="0"/>
              </a:rPr>
              <a:t>	Choice, flexibility, efficiency, value-for-money, 	independence, economic development </a:t>
            </a:r>
          </a:p>
          <a:p>
            <a:pPr marL="0" indent="0">
              <a:buNone/>
            </a:pPr>
            <a:r>
              <a:rPr lang="en-GB" sz="2100" b="1" dirty="0">
                <a:latin typeface="Proxima Nova Light" panose="02000506030000020004" pitchFamily="2" charset="0"/>
              </a:rPr>
              <a:t>Benefit for Businesses </a:t>
            </a:r>
          </a:p>
          <a:p>
            <a:pPr marL="0" indent="0">
              <a:buNone/>
            </a:pPr>
            <a:r>
              <a:rPr lang="en-GB" sz="2100" dirty="0">
                <a:latin typeface="Proxima Nova Light" panose="02000506030000020004" pitchFamily="2" charset="0"/>
              </a:rPr>
              <a:t>	Scale, agile development and deployment</a:t>
            </a:r>
          </a:p>
          <a:p>
            <a:pPr marL="0" indent="0">
              <a:buNone/>
            </a:pPr>
            <a:r>
              <a:rPr lang="en-GB" sz="2100" b="1" dirty="0">
                <a:latin typeface="Proxima Nova Light" panose="02000506030000020004" pitchFamily="2" charset="0"/>
              </a:rPr>
              <a:t>Benefit for all</a:t>
            </a:r>
          </a:p>
          <a:p>
            <a:pPr marL="0" indent="0">
              <a:buNone/>
            </a:pPr>
            <a:r>
              <a:rPr lang="en-GB" sz="2100" dirty="0">
                <a:latin typeface="Proxima Nova Light" panose="02000506030000020004" pitchFamily="2" charset="0"/>
              </a:rPr>
              <a:t>	</a:t>
            </a:r>
            <a:r>
              <a:rPr lang="en-GB" sz="2100" u="sng" dirty="0">
                <a:latin typeface="Proxima Nova Light" panose="02000506030000020004" pitchFamily="2" charset="0"/>
              </a:rPr>
              <a:t>Reduced risk, increased investments, innovation</a:t>
            </a:r>
          </a:p>
        </p:txBody>
      </p:sp>
    </p:spTree>
    <p:extLst>
      <p:ext uri="{BB962C8B-B14F-4D97-AF65-F5344CB8AC3E}">
        <p14:creationId xmlns:p14="http://schemas.microsoft.com/office/powerpoint/2010/main" val="52663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F26827-28A2-4BB0-A29F-AF7E4A27CF7C}"/>
              </a:ext>
            </a:extLst>
          </p:cNvPr>
          <p:cNvSpPr>
            <a:spLocks noGrp="1"/>
          </p:cNvSpPr>
          <p:nvPr>
            <p:ph type="body" sz="quarter" idx="11"/>
          </p:nvPr>
        </p:nvSpPr>
        <p:spPr/>
        <p:txBody>
          <a:bodyPr/>
          <a:lstStyle/>
          <a:p>
            <a:r>
              <a:rPr lang="nl-BE" sz="1600" dirty="0" err="1"/>
              <a:t>Purpose</a:t>
            </a:r>
            <a:endParaRPr lang="nl-BE" dirty="0"/>
          </a:p>
        </p:txBody>
      </p:sp>
      <p:sp>
        <p:nvSpPr>
          <p:cNvPr id="4" name="Text Placeholder 3">
            <a:extLst>
              <a:ext uri="{FF2B5EF4-FFF2-40B4-BE49-F238E27FC236}">
                <a16:creationId xmlns:a16="http://schemas.microsoft.com/office/drawing/2014/main" id="{6A005408-8F87-4F90-924C-058E49BF9643}"/>
              </a:ext>
            </a:extLst>
          </p:cNvPr>
          <p:cNvSpPr>
            <a:spLocks noGrp="1"/>
          </p:cNvSpPr>
          <p:nvPr>
            <p:ph type="body" sz="quarter" idx="12"/>
          </p:nvPr>
        </p:nvSpPr>
        <p:spPr/>
        <p:txBody>
          <a:bodyPr/>
          <a:lstStyle/>
          <a:p>
            <a:r>
              <a:rPr lang="nl-BE" dirty="0" err="1"/>
              <a:t>ODala</a:t>
            </a:r>
            <a:endParaRPr lang="nl-BE" dirty="0"/>
          </a:p>
        </p:txBody>
      </p:sp>
      <p:pic>
        <p:nvPicPr>
          <p:cNvPr id="127" name="Picture 126">
            <a:extLst>
              <a:ext uri="{FF2B5EF4-FFF2-40B4-BE49-F238E27FC236}">
                <a16:creationId xmlns:a16="http://schemas.microsoft.com/office/drawing/2014/main" id="{694A33D1-1117-4536-B605-C58A696F91B4}"/>
              </a:ext>
            </a:extLst>
          </p:cNvPr>
          <p:cNvPicPr>
            <a:picLocks noChangeAspect="1"/>
          </p:cNvPicPr>
          <p:nvPr/>
        </p:nvPicPr>
        <p:blipFill>
          <a:blip r:embed="rId2"/>
          <a:stretch>
            <a:fillRect/>
          </a:stretch>
        </p:blipFill>
        <p:spPr>
          <a:xfrm>
            <a:off x="628649" y="1006645"/>
            <a:ext cx="6805799" cy="3968260"/>
          </a:xfrm>
          <a:prstGeom prst="rect">
            <a:avLst/>
          </a:prstGeom>
        </p:spPr>
      </p:pic>
    </p:spTree>
    <p:extLst>
      <p:ext uri="{BB962C8B-B14F-4D97-AF65-F5344CB8AC3E}">
        <p14:creationId xmlns:p14="http://schemas.microsoft.com/office/powerpoint/2010/main" val="1722255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24B006-005E-47C5-8F3A-285B8E3A2179}"/>
              </a:ext>
            </a:extLst>
          </p:cNvPr>
          <p:cNvSpPr>
            <a:spLocks noGrp="1"/>
          </p:cNvSpPr>
          <p:nvPr>
            <p:ph type="body" sz="quarter" idx="10"/>
          </p:nvPr>
        </p:nvSpPr>
        <p:spPr>
          <a:xfrm>
            <a:off x="628649" y="1501673"/>
            <a:ext cx="7198280" cy="2358596"/>
          </a:xfrm>
        </p:spPr>
        <p:txBody>
          <a:bodyPr/>
          <a:lstStyle/>
          <a:p>
            <a:r>
              <a:rPr lang="en-US" b="1" i="0" dirty="0">
                <a:solidFill>
                  <a:srgbClr val="292929"/>
                </a:solidFill>
                <a:effectLst/>
                <a:latin typeface="Trebuchet"/>
              </a:rPr>
              <a:t>Cities/regions</a:t>
            </a:r>
            <a:r>
              <a:rPr lang="en-US" b="0" i="0" dirty="0">
                <a:solidFill>
                  <a:srgbClr val="292929"/>
                </a:solidFill>
                <a:effectLst/>
                <a:latin typeface="Trebuchet"/>
              </a:rPr>
              <a:t>: Kiel (Germany, Coordinator), Heidelberg (Germany), Cartagena (Spain), Saint-Quentin (France), Faubourg Numérique (France), Flanders Information Agency (Belgium), Flanders Information Agency (Belgium), Digipolis Antwerp (Belgium)</a:t>
            </a:r>
          </a:p>
          <a:p>
            <a:r>
              <a:rPr lang="en-US" b="1" dirty="0">
                <a:solidFill>
                  <a:srgbClr val="292929"/>
                </a:solidFill>
                <a:latin typeface="Trebuchet"/>
              </a:rPr>
              <a:t>Companies</a:t>
            </a:r>
            <a:r>
              <a:rPr lang="en-US" dirty="0">
                <a:solidFill>
                  <a:srgbClr val="292929"/>
                </a:solidFill>
                <a:latin typeface="Trebuchet"/>
              </a:rPr>
              <a:t>: </a:t>
            </a:r>
            <a:r>
              <a:rPr lang="en-US" b="0" i="0" dirty="0">
                <a:solidFill>
                  <a:srgbClr val="292929"/>
                </a:solidFill>
                <a:effectLst/>
                <a:latin typeface="Trebuchet"/>
              </a:rPr>
              <a:t>NEC Laboratories Europe (Germany), HOP Ubiquitous (Spain), Sirus (Belgium), Vero City (Germany), </a:t>
            </a:r>
            <a:r>
              <a:rPr lang="en-US" b="0" i="0" dirty="0" err="1">
                <a:solidFill>
                  <a:srgbClr val="292929"/>
                </a:solidFill>
                <a:effectLst/>
                <a:latin typeface="Trebuchet"/>
              </a:rPr>
              <a:t>Contrasec</a:t>
            </a:r>
            <a:r>
              <a:rPr lang="en-US" b="0" i="0" dirty="0">
                <a:solidFill>
                  <a:srgbClr val="292929"/>
                </a:solidFill>
                <a:effectLst/>
                <a:latin typeface="Trebuchet"/>
              </a:rPr>
              <a:t> (Finland) </a:t>
            </a:r>
          </a:p>
          <a:p>
            <a:r>
              <a:rPr lang="en-US" b="1" dirty="0">
                <a:solidFill>
                  <a:srgbClr val="292929"/>
                </a:solidFill>
                <a:latin typeface="Trebuchet"/>
              </a:rPr>
              <a:t>Research institutes</a:t>
            </a:r>
            <a:r>
              <a:rPr lang="en-US" dirty="0">
                <a:solidFill>
                  <a:srgbClr val="292929"/>
                </a:solidFill>
                <a:latin typeface="Trebuchet"/>
              </a:rPr>
              <a:t>: </a:t>
            </a:r>
            <a:r>
              <a:rPr lang="en-US" b="0" i="0" dirty="0">
                <a:solidFill>
                  <a:srgbClr val="292929"/>
                </a:solidFill>
                <a:effectLst/>
                <a:latin typeface="Trebuchet"/>
              </a:rPr>
              <a:t>imec (Belgium), </a:t>
            </a:r>
          </a:p>
          <a:p>
            <a:r>
              <a:rPr lang="en-US" b="1" dirty="0">
                <a:solidFill>
                  <a:srgbClr val="292929"/>
                </a:solidFill>
                <a:latin typeface="Trebuchet"/>
              </a:rPr>
              <a:t>NGOs</a:t>
            </a:r>
            <a:r>
              <a:rPr lang="en-US" dirty="0">
                <a:solidFill>
                  <a:srgbClr val="292929"/>
                </a:solidFill>
                <a:latin typeface="Trebuchet"/>
              </a:rPr>
              <a:t>: </a:t>
            </a:r>
            <a:r>
              <a:rPr lang="en-US" b="0" i="0" dirty="0">
                <a:solidFill>
                  <a:srgbClr val="292929"/>
                </a:solidFill>
                <a:effectLst/>
                <a:latin typeface="Trebuchet"/>
              </a:rPr>
              <a:t>FIWARE Foundation (Germany), Open &amp; Agile Smart Cities (Belgium)</a:t>
            </a:r>
          </a:p>
        </p:txBody>
      </p:sp>
      <p:sp>
        <p:nvSpPr>
          <p:cNvPr id="3" name="Text Placeholder 2">
            <a:extLst>
              <a:ext uri="{FF2B5EF4-FFF2-40B4-BE49-F238E27FC236}">
                <a16:creationId xmlns:a16="http://schemas.microsoft.com/office/drawing/2014/main" id="{12F26827-28A2-4BB0-A29F-AF7E4A27CF7C}"/>
              </a:ext>
            </a:extLst>
          </p:cNvPr>
          <p:cNvSpPr>
            <a:spLocks noGrp="1"/>
          </p:cNvSpPr>
          <p:nvPr>
            <p:ph type="body" sz="quarter" idx="11"/>
          </p:nvPr>
        </p:nvSpPr>
        <p:spPr/>
        <p:txBody>
          <a:bodyPr/>
          <a:lstStyle/>
          <a:p>
            <a:r>
              <a:rPr lang="nl-BE" dirty="0"/>
              <a:t>Partners</a:t>
            </a:r>
          </a:p>
        </p:txBody>
      </p:sp>
      <p:sp>
        <p:nvSpPr>
          <p:cNvPr id="4" name="Text Placeholder 3">
            <a:extLst>
              <a:ext uri="{FF2B5EF4-FFF2-40B4-BE49-F238E27FC236}">
                <a16:creationId xmlns:a16="http://schemas.microsoft.com/office/drawing/2014/main" id="{6A005408-8F87-4F90-924C-058E49BF9643}"/>
              </a:ext>
            </a:extLst>
          </p:cNvPr>
          <p:cNvSpPr>
            <a:spLocks noGrp="1"/>
          </p:cNvSpPr>
          <p:nvPr>
            <p:ph type="body" sz="quarter" idx="12"/>
          </p:nvPr>
        </p:nvSpPr>
        <p:spPr/>
        <p:txBody>
          <a:bodyPr/>
          <a:lstStyle/>
          <a:p>
            <a:r>
              <a:rPr lang="nl-BE" dirty="0" err="1"/>
              <a:t>ODala</a:t>
            </a:r>
            <a:endParaRPr lang="nl-BE" dirty="0"/>
          </a:p>
        </p:txBody>
      </p:sp>
    </p:spTree>
    <p:extLst>
      <p:ext uri="{BB962C8B-B14F-4D97-AF65-F5344CB8AC3E}">
        <p14:creationId xmlns:p14="http://schemas.microsoft.com/office/powerpoint/2010/main" val="2251437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95846D-B0FF-8946-A027-2128FCCF6CE0}"/>
              </a:ext>
            </a:extLst>
          </p:cNvPr>
          <p:cNvSpPr>
            <a:spLocks noGrp="1"/>
          </p:cNvSpPr>
          <p:nvPr>
            <p:ph type="body" sz="quarter" idx="10"/>
          </p:nvPr>
        </p:nvSpPr>
        <p:spPr>
          <a:xfrm>
            <a:off x="1074421" y="1792622"/>
            <a:ext cx="6995159" cy="882690"/>
          </a:xfrm>
        </p:spPr>
        <p:txBody>
          <a:bodyPr/>
          <a:lstStyle/>
          <a:p>
            <a:r>
              <a:rPr lang="en-US" dirty="0" err="1"/>
              <a:t>CITYxCITY</a:t>
            </a:r>
            <a:endParaRPr lang="en-US" dirty="0"/>
          </a:p>
          <a:p>
            <a:r>
              <a:rPr lang="en-US" dirty="0"/>
              <a:t> </a:t>
            </a:r>
            <a:r>
              <a:rPr lang="en-US" b="1" dirty="0">
                <a:solidFill>
                  <a:srgbClr val="94D4EE"/>
                </a:solidFill>
              </a:rPr>
              <a:t>Empowering Cities &amp; Communities</a:t>
            </a:r>
          </a:p>
        </p:txBody>
      </p:sp>
    </p:spTree>
    <p:extLst>
      <p:ext uri="{BB962C8B-B14F-4D97-AF65-F5344CB8AC3E}">
        <p14:creationId xmlns:p14="http://schemas.microsoft.com/office/powerpoint/2010/main" val="197227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Purpose of today</a:t>
            </a:r>
            <a:endParaRPr lang="nl-BE" sz="3200" b="1" dirty="0">
              <a:latin typeface="FlandersArtSans-Bold" panose="00000800000000000000" pitchFamily="2" charset="0"/>
            </a:endParaRPr>
          </a:p>
        </p:txBody>
      </p:sp>
      <p:sp>
        <p:nvSpPr>
          <p:cNvPr id="4" name="Rectangle 3"/>
          <p:cNvSpPr/>
          <p:nvPr/>
        </p:nvSpPr>
        <p:spPr>
          <a:xfrm>
            <a:off x="628651" y="1472917"/>
            <a:ext cx="8073510" cy="76384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Provide an introduction on the OSLO Air &amp; Water project and co-create on possible use cases for the thematic workshops</a:t>
            </a:r>
          </a:p>
        </p:txBody>
      </p:sp>
      <p:sp>
        <p:nvSpPr>
          <p:cNvPr id="5" name="Rectangle 4"/>
          <p:cNvSpPr/>
          <p:nvPr/>
        </p:nvSpPr>
        <p:spPr>
          <a:xfrm>
            <a:off x="1149104" y="3094529"/>
            <a:ext cx="2789849" cy="523220"/>
          </a:xfrm>
          <a:prstGeom prst="rect">
            <a:avLst/>
          </a:prstGeom>
        </p:spPr>
        <p:txBody>
          <a:bodyPr wrap="square">
            <a:spAutoFit/>
          </a:bodyPr>
          <a:lstStyle/>
          <a:p>
            <a:pPr lvl="0" algn="ctr"/>
            <a:r>
              <a:rPr lang="en" b="1" dirty="0">
                <a:solidFill>
                  <a:schemeClr val="tx1"/>
                </a:solidFill>
                <a:latin typeface="FlandersArtSans-Bold" panose="00000800000000000000" pitchFamily="2" charset="0"/>
                <a:ea typeface="Proxima Nova"/>
                <a:cs typeface="Proxima Nova"/>
                <a:sym typeface="Proxima Nova"/>
              </a:rPr>
              <a:t>What are relevant initiatives to take into consideration?</a:t>
            </a:r>
          </a:p>
        </p:txBody>
      </p:sp>
      <p:sp>
        <p:nvSpPr>
          <p:cNvPr id="6" name="Rectangle 5"/>
          <p:cNvSpPr/>
          <p:nvPr/>
        </p:nvSpPr>
        <p:spPr>
          <a:xfrm>
            <a:off x="5233424" y="3094529"/>
            <a:ext cx="2789849" cy="1169551"/>
          </a:xfrm>
          <a:prstGeom prst="rect">
            <a:avLst/>
          </a:prstGeom>
        </p:spPr>
        <p:txBody>
          <a:bodyPr wrap="square">
            <a:spAutoFit/>
          </a:bodyPr>
          <a:lstStyle/>
          <a:p>
            <a:pPr lvl="0" algn="ctr"/>
            <a:r>
              <a:rPr lang="en" b="1" dirty="0">
                <a:solidFill>
                  <a:schemeClr val="tx1"/>
                </a:solidFill>
                <a:latin typeface="FlandersArtSans-Bold" panose="00000800000000000000" pitchFamily="2" charset="0"/>
                <a:ea typeface="Proxima Nova"/>
                <a:cs typeface="Proxima Nova"/>
                <a:sym typeface="Proxima Nova"/>
              </a:rPr>
              <a:t>What’s the scope of the </a:t>
            </a:r>
            <a:r>
              <a:rPr lang="en-GB" b="1" dirty="0">
                <a:solidFill>
                  <a:schemeClr val="tx1"/>
                </a:solidFill>
                <a:latin typeface="FlandersArtSans-Bold" panose="00000800000000000000" pitchFamily="2" charset="0"/>
                <a:ea typeface="Proxima Nova"/>
                <a:cs typeface="Proxima Nova"/>
                <a:sym typeface="Proxima Nova"/>
              </a:rPr>
              <a:t>data standardisation initiative</a:t>
            </a:r>
            <a:r>
              <a:rPr lang="en" b="1" dirty="0">
                <a:solidFill>
                  <a:schemeClr val="tx1"/>
                </a:solidFill>
                <a:latin typeface="FlandersArtSans-Bold" panose="00000800000000000000" pitchFamily="2" charset="0"/>
                <a:ea typeface="Proxima Nova"/>
                <a:cs typeface="Proxima Nova"/>
                <a:sym typeface="Proxima Nova"/>
              </a:rPr>
              <a:t>? What </a:t>
            </a:r>
            <a:r>
              <a:rPr lang="en-GB" b="1" dirty="0">
                <a:solidFill>
                  <a:schemeClr val="tx1"/>
                </a:solidFill>
                <a:latin typeface="FlandersArtSans-Bold" panose="00000800000000000000" pitchFamily="2" charset="0"/>
                <a:ea typeface="Proxima Nova"/>
                <a:cs typeface="Proxima Nova"/>
                <a:sym typeface="Proxima Nova"/>
              </a:rPr>
              <a:t>are the use cases and what</a:t>
            </a:r>
            <a:r>
              <a:rPr lang="en" b="1" dirty="0">
                <a:solidFill>
                  <a:schemeClr val="tx1"/>
                </a:solidFill>
                <a:latin typeface="FlandersArtSans-Bold" panose="00000800000000000000" pitchFamily="2" charset="0"/>
                <a:ea typeface="Proxima Nova"/>
                <a:cs typeface="Proxima Nova"/>
                <a:sym typeface="Proxima Nova"/>
              </a:rPr>
              <a:t> do want to measure and which data do we need?</a:t>
            </a:r>
          </a:p>
        </p:txBody>
      </p:sp>
      <p:sp>
        <p:nvSpPr>
          <p:cNvPr id="8" name="Freeform 3049"/>
          <p:cNvSpPr>
            <a:spLocks noEditPoints="1"/>
          </p:cNvSpPr>
          <p:nvPr/>
        </p:nvSpPr>
        <p:spPr bwMode="auto">
          <a:xfrm>
            <a:off x="2305903" y="2544337"/>
            <a:ext cx="476250" cy="514350"/>
          </a:xfrm>
          <a:custGeom>
            <a:avLst/>
            <a:gdLst/>
            <a:ahLst/>
            <a:cxnLst>
              <a:cxn ang="0">
                <a:pos x="265" y="189"/>
              </a:cxn>
              <a:cxn ang="0">
                <a:pos x="238" y="80"/>
              </a:cxn>
              <a:cxn ang="0">
                <a:pos x="185" y="111"/>
              </a:cxn>
              <a:cxn ang="0">
                <a:pos x="250" y="193"/>
              </a:cxn>
              <a:cxn ang="0">
                <a:pos x="83" y="229"/>
              </a:cxn>
              <a:cxn ang="0">
                <a:pos x="57" y="275"/>
              </a:cxn>
              <a:cxn ang="0">
                <a:pos x="127" y="311"/>
              </a:cxn>
              <a:cxn ang="0">
                <a:pos x="140" y="263"/>
              </a:cxn>
              <a:cxn ang="0">
                <a:pos x="355" y="794"/>
              </a:cxn>
              <a:cxn ang="0">
                <a:pos x="355" y="837"/>
              </a:cxn>
              <a:cxn ang="0">
                <a:pos x="502" y="816"/>
              </a:cxn>
              <a:cxn ang="0">
                <a:pos x="457" y="860"/>
              </a:cxn>
              <a:cxn ang="0">
                <a:pos x="357" y="882"/>
              </a:cxn>
              <a:cxn ang="0">
                <a:pos x="457" y="903"/>
              </a:cxn>
              <a:cxn ang="0">
                <a:pos x="457" y="860"/>
              </a:cxn>
              <a:cxn ang="0">
                <a:pos x="86" y="619"/>
              </a:cxn>
              <a:cxn ang="0">
                <a:pos x="97" y="660"/>
              </a:cxn>
              <a:cxn ang="0">
                <a:pos x="138" y="639"/>
              </a:cxn>
              <a:cxn ang="0">
                <a:pos x="116" y="602"/>
              </a:cxn>
              <a:cxn ang="0">
                <a:pos x="82" y="427"/>
              </a:cxn>
              <a:cxn ang="0">
                <a:pos x="0" y="453"/>
              </a:cxn>
              <a:cxn ang="0">
                <a:pos x="82" y="479"/>
              </a:cxn>
              <a:cxn ang="0">
                <a:pos x="418" y="148"/>
              </a:cxn>
              <a:cxn ang="0">
                <a:pos x="448" y="30"/>
              </a:cxn>
              <a:cxn ang="0">
                <a:pos x="387" y="30"/>
              </a:cxn>
              <a:cxn ang="0">
                <a:pos x="418" y="148"/>
              </a:cxn>
              <a:cxn ang="0">
                <a:pos x="719" y="602"/>
              </a:cxn>
              <a:cxn ang="0">
                <a:pos x="697" y="639"/>
              </a:cxn>
              <a:cxn ang="0">
                <a:pos x="738" y="660"/>
              </a:cxn>
              <a:cxn ang="0">
                <a:pos x="749" y="619"/>
              </a:cxn>
              <a:cxn ang="0">
                <a:pos x="721" y="308"/>
              </a:cxn>
              <a:cxn ang="0">
                <a:pos x="788" y="239"/>
              </a:cxn>
              <a:cxn ang="0">
                <a:pos x="695" y="263"/>
              </a:cxn>
              <a:cxn ang="0">
                <a:pos x="708" y="311"/>
              </a:cxn>
              <a:cxn ang="0">
                <a:pos x="753" y="427"/>
              </a:cxn>
              <a:cxn ang="0">
                <a:pos x="753" y="479"/>
              </a:cxn>
              <a:cxn ang="0">
                <a:pos x="835" y="453"/>
              </a:cxn>
              <a:cxn ang="0">
                <a:pos x="639" y="69"/>
              </a:cxn>
              <a:cxn ang="0">
                <a:pos x="559" y="147"/>
              </a:cxn>
              <a:cxn ang="0">
                <a:pos x="585" y="193"/>
              </a:cxn>
              <a:cxn ang="0">
                <a:pos x="650" y="111"/>
              </a:cxn>
              <a:cxn ang="0">
                <a:pos x="418" y="216"/>
              </a:cxn>
              <a:cxn ang="0">
                <a:pos x="265" y="558"/>
              </a:cxn>
              <a:cxn ang="0">
                <a:pos x="361" y="770"/>
              </a:cxn>
              <a:cxn ang="0">
                <a:pos x="509" y="736"/>
              </a:cxn>
              <a:cxn ang="0">
                <a:pos x="622" y="426"/>
              </a:cxn>
              <a:cxn ang="0">
                <a:pos x="411" y="322"/>
              </a:cxn>
              <a:cxn ang="0">
                <a:pos x="293" y="444"/>
              </a:cxn>
              <a:cxn ang="0">
                <a:pos x="411" y="279"/>
              </a:cxn>
              <a:cxn ang="0">
                <a:pos x="411" y="322"/>
              </a:cxn>
            </a:cxnLst>
            <a:rect l="0" t="0" r="r" b="b"/>
            <a:pathLst>
              <a:path w="835" h="903">
                <a:moveTo>
                  <a:pt x="250" y="193"/>
                </a:moveTo>
                <a:cubicBezTo>
                  <a:pt x="255" y="193"/>
                  <a:pt x="260" y="192"/>
                  <a:pt x="265" y="189"/>
                </a:cubicBezTo>
                <a:cubicBezTo>
                  <a:pt x="280" y="180"/>
                  <a:pt x="285" y="162"/>
                  <a:pt x="276" y="147"/>
                </a:cubicBezTo>
                <a:cubicBezTo>
                  <a:pt x="238" y="80"/>
                  <a:pt x="238" y="80"/>
                  <a:pt x="238" y="80"/>
                </a:cubicBezTo>
                <a:cubicBezTo>
                  <a:pt x="229" y="66"/>
                  <a:pt x="211" y="61"/>
                  <a:pt x="196" y="69"/>
                </a:cubicBezTo>
                <a:cubicBezTo>
                  <a:pt x="182" y="78"/>
                  <a:pt x="177" y="96"/>
                  <a:pt x="185" y="111"/>
                </a:cubicBezTo>
                <a:cubicBezTo>
                  <a:pt x="224" y="178"/>
                  <a:pt x="224" y="178"/>
                  <a:pt x="224" y="178"/>
                </a:cubicBezTo>
                <a:cubicBezTo>
                  <a:pt x="229" y="187"/>
                  <a:pt x="240" y="193"/>
                  <a:pt x="250" y="193"/>
                </a:cubicBezTo>
                <a:close/>
                <a:moveTo>
                  <a:pt x="140" y="263"/>
                </a:moveTo>
                <a:cubicBezTo>
                  <a:pt x="83" y="229"/>
                  <a:pt x="83" y="229"/>
                  <a:pt x="83" y="229"/>
                </a:cubicBezTo>
                <a:cubicBezTo>
                  <a:pt x="70" y="222"/>
                  <a:pt x="54" y="227"/>
                  <a:pt x="47" y="239"/>
                </a:cubicBezTo>
                <a:cubicBezTo>
                  <a:pt x="40" y="251"/>
                  <a:pt x="44" y="267"/>
                  <a:pt x="57" y="275"/>
                </a:cubicBezTo>
                <a:cubicBezTo>
                  <a:pt x="114" y="308"/>
                  <a:pt x="114" y="308"/>
                  <a:pt x="114" y="308"/>
                </a:cubicBezTo>
                <a:cubicBezTo>
                  <a:pt x="118" y="310"/>
                  <a:pt x="123" y="311"/>
                  <a:pt x="127" y="311"/>
                </a:cubicBezTo>
                <a:cubicBezTo>
                  <a:pt x="136" y="311"/>
                  <a:pt x="145" y="307"/>
                  <a:pt x="150" y="298"/>
                </a:cubicBezTo>
                <a:cubicBezTo>
                  <a:pt x="157" y="286"/>
                  <a:pt x="153" y="270"/>
                  <a:pt x="140" y="263"/>
                </a:cubicBezTo>
                <a:close/>
                <a:moveTo>
                  <a:pt x="480" y="794"/>
                </a:moveTo>
                <a:cubicBezTo>
                  <a:pt x="355" y="794"/>
                  <a:pt x="355" y="794"/>
                  <a:pt x="355" y="794"/>
                </a:cubicBezTo>
                <a:cubicBezTo>
                  <a:pt x="343" y="794"/>
                  <a:pt x="333" y="804"/>
                  <a:pt x="333" y="816"/>
                </a:cubicBezTo>
                <a:cubicBezTo>
                  <a:pt x="333" y="828"/>
                  <a:pt x="343" y="837"/>
                  <a:pt x="355" y="837"/>
                </a:cubicBezTo>
                <a:cubicBezTo>
                  <a:pt x="480" y="837"/>
                  <a:pt x="480" y="837"/>
                  <a:pt x="480" y="837"/>
                </a:cubicBezTo>
                <a:cubicBezTo>
                  <a:pt x="492" y="837"/>
                  <a:pt x="502" y="828"/>
                  <a:pt x="502" y="816"/>
                </a:cubicBezTo>
                <a:cubicBezTo>
                  <a:pt x="502" y="804"/>
                  <a:pt x="492" y="794"/>
                  <a:pt x="480" y="794"/>
                </a:cubicBezTo>
                <a:close/>
                <a:moveTo>
                  <a:pt x="457" y="860"/>
                </a:moveTo>
                <a:cubicBezTo>
                  <a:pt x="379" y="860"/>
                  <a:pt x="379" y="860"/>
                  <a:pt x="379" y="860"/>
                </a:cubicBezTo>
                <a:cubicBezTo>
                  <a:pt x="367" y="860"/>
                  <a:pt x="357" y="870"/>
                  <a:pt x="357" y="882"/>
                </a:cubicBezTo>
                <a:cubicBezTo>
                  <a:pt x="357" y="894"/>
                  <a:pt x="367" y="903"/>
                  <a:pt x="379" y="903"/>
                </a:cubicBezTo>
                <a:cubicBezTo>
                  <a:pt x="457" y="903"/>
                  <a:pt x="457" y="903"/>
                  <a:pt x="457" y="903"/>
                </a:cubicBezTo>
                <a:cubicBezTo>
                  <a:pt x="469" y="903"/>
                  <a:pt x="478" y="894"/>
                  <a:pt x="478" y="882"/>
                </a:cubicBezTo>
                <a:cubicBezTo>
                  <a:pt x="478" y="870"/>
                  <a:pt x="469" y="860"/>
                  <a:pt x="457" y="860"/>
                </a:cubicBezTo>
                <a:close/>
                <a:moveTo>
                  <a:pt x="116" y="602"/>
                </a:moveTo>
                <a:cubicBezTo>
                  <a:pt x="86" y="619"/>
                  <a:pt x="86" y="619"/>
                  <a:pt x="86" y="619"/>
                </a:cubicBezTo>
                <a:cubicBezTo>
                  <a:pt x="76" y="625"/>
                  <a:pt x="72" y="638"/>
                  <a:pt x="78" y="649"/>
                </a:cubicBezTo>
                <a:cubicBezTo>
                  <a:pt x="82" y="656"/>
                  <a:pt x="90" y="660"/>
                  <a:pt x="97" y="660"/>
                </a:cubicBezTo>
                <a:cubicBezTo>
                  <a:pt x="101" y="660"/>
                  <a:pt x="104" y="659"/>
                  <a:pt x="108" y="657"/>
                </a:cubicBezTo>
                <a:cubicBezTo>
                  <a:pt x="138" y="639"/>
                  <a:pt x="138" y="639"/>
                  <a:pt x="138" y="639"/>
                </a:cubicBezTo>
                <a:cubicBezTo>
                  <a:pt x="148" y="633"/>
                  <a:pt x="152" y="620"/>
                  <a:pt x="146" y="610"/>
                </a:cubicBezTo>
                <a:cubicBezTo>
                  <a:pt x="140" y="599"/>
                  <a:pt x="127" y="596"/>
                  <a:pt x="116" y="602"/>
                </a:cubicBezTo>
                <a:close/>
                <a:moveTo>
                  <a:pt x="108" y="453"/>
                </a:moveTo>
                <a:cubicBezTo>
                  <a:pt x="108" y="439"/>
                  <a:pt x="97" y="427"/>
                  <a:pt x="82" y="427"/>
                </a:cubicBezTo>
                <a:cubicBezTo>
                  <a:pt x="26" y="427"/>
                  <a:pt x="26" y="427"/>
                  <a:pt x="26" y="427"/>
                </a:cubicBezTo>
                <a:cubicBezTo>
                  <a:pt x="12" y="427"/>
                  <a:pt x="0" y="439"/>
                  <a:pt x="0" y="453"/>
                </a:cubicBezTo>
                <a:cubicBezTo>
                  <a:pt x="0" y="467"/>
                  <a:pt x="12" y="479"/>
                  <a:pt x="26" y="479"/>
                </a:cubicBezTo>
                <a:cubicBezTo>
                  <a:pt x="82" y="479"/>
                  <a:pt x="82" y="479"/>
                  <a:pt x="82" y="479"/>
                </a:cubicBezTo>
                <a:cubicBezTo>
                  <a:pt x="97" y="479"/>
                  <a:pt x="108" y="467"/>
                  <a:pt x="108" y="453"/>
                </a:cubicBezTo>
                <a:close/>
                <a:moveTo>
                  <a:pt x="418" y="148"/>
                </a:moveTo>
                <a:cubicBezTo>
                  <a:pt x="434" y="148"/>
                  <a:pt x="448" y="134"/>
                  <a:pt x="448" y="118"/>
                </a:cubicBezTo>
                <a:cubicBezTo>
                  <a:pt x="448" y="30"/>
                  <a:pt x="448" y="30"/>
                  <a:pt x="448" y="30"/>
                </a:cubicBezTo>
                <a:cubicBezTo>
                  <a:pt x="448" y="13"/>
                  <a:pt x="434" y="0"/>
                  <a:pt x="418" y="0"/>
                </a:cubicBezTo>
                <a:cubicBezTo>
                  <a:pt x="401" y="0"/>
                  <a:pt x="387" y="13"/>
                  <a:pt x="387" y="30"/>
                </a:cubicBezTo>
                <a:cubicBezTo>
                  <a:pt x="387" y="118"/>
                  <a:pt x="387" y="118"/>
                  <a:pt x="387" y="118"/>
                </a:cubicBezTo>
                <a:cubicBezTo>
                  <a:pt x="387" y="134"/>
                  <a:pt x="401" y="148"/>
                  <a:pt x="418" y="148"/>
                </a:cubicBezTo>
                <a:close/>
                <a:moveTo>
                  <a:pt x="749" y="619"/>
                </a:moveTo>
                <a:cubicBezTo>
                  <a:pt x="719" y="602"/>
                  <a:pt x="719" y="602"/>
                  <a:pt x="719" y="602"/>
                </a:cubicBezTo>
                <a:cubicBezTo>
                  <a:pt x="709" y="596"/>
                  <a:pt x="695" y="599"/>
                  <a:pt x="689" y="610"/>
                </a:cubicBezTo>
                <a:cubicBezTo>
                  <a:pt x="683" y="620"/>
                  <a:pt x="687" y="633"/>
                  <a:pt x="697" y="639"/>
                </a:cubicBezTo>
                <a:cubicBezTo>
                  <a:pt x="728" y="657"/>
                  <a:pt x="728" y="657"/>
                  <a:pt x="728" y="657"/>
                </a:cubicBezTo>
                <a:cubicBezTo>
                  <a:pt x="731" y="659"/>
                  <a:pt x="735" y="660"/>
                  <a:pt x="738" y="660"/>
                </a:cubicBezTo>
                <a:cubicBezTo>
                  <a:pt x="746" y="660"/>
                  <a:pt x="753" y="656"/>
                  <a:pt x="757" y="649"/>
                </a:cubicBezTo>
                <a:cubicBezTo>
                  <a:pt x="763" y="638"/>
                  <a:pt x="760" y="625"/>
                  <a:pt x="749" y="619"/>
                </a:cubicBezTo>
                <a:close/>
                <a:moveTo>
                  <a:pt x="708" y="311"/>
                </a:moveTo>
                <a:cubicBezTo>
                  <a:pt x="712" y="311"/>
                  <a:pt x="717" y="310"/>
                  <a:pt x="721" y="308"/>
                </a:cubicBezTo>
                <a:cubicBezTo>
                  <a:pt x="779" y="275"/>
                  <a:pt x="779" y="275"/>
                  <a:pt x="779" y="275"/>
                </a:cubicBezTo>
                <a:cubicBezTo>
                  <a:pt x="791" y="267"/>
                  <a:pt x="795" y="251"/>
                  <a:pt x="788" y="239"/>
                </a:cubicBezTo>
                <a:cubicBezTo>
                  <a:pt x="781" y="227"/>
                  <a:pt x="765" y="222"/>
                  <a:pt x="753" y="229"/>
                </a:cubicBezTo>
                <a:cubicBezTo>
                  <a:pt x="695" y="263"/>
                  <a:pt x="695" y="263"/>
                  <a:pt x="695" y="263"/>
                </a:cubicBezTo>
                <a:cubicBezTo>
                  <a:pt x="683" y="270"/>
                  <a:pt x="678" y="286"/>
                  <a:pt x="685" y="298"/>
                </a:cubicBezTo>
                <a:cubicBezTo>
                  <a:pt x="690" y="307"/>
                  <a:pt x="699" y="311"/>
                  <a:pt x="708" y="311"/>
                </a:cubicBezTo>
                <a:close/>
                <a:moveTo>
                  <a:pt x="809" y="427"/>
                </a:moveTo>
                <a:cubicBezTo>
                  <a:pt x="753" y="427"/>
                  <a:pt x="753" y="427"/>
                  <a:pt x="753" y="427"/>
                </a:cubicBezTo>
                <a:cubicBezTo>
                  <a:pt x="739" y="427"/>
                  <a:pt x="727" y="439"/>
                  <a:pt x="727" y="453"/>
                </a:cubicBezTo>
                <a:cubicBezTo>
                  <a:pt x="727" y="467"/>
                  <a:pt x="739" y="479"/>
                  <a:pt x="753" y="479"/>
                </a:cubicBezTo>
                <a:cubicBezTo>
                  <a:pt x="809" y="479"/>
                  <a:pt x="809" y="479"/>
                  <a:pt x="809" y="479"/>
                </a:cubicBezTo>
                <a:cubicBezTo>
                  <a:pt x="824" y="479"/>
                  <a:pt x="835" y="467"/>
                  <a:pt x="835" y="453"/>
                </a:cubicBezTo>
                <a:cubicBezTo>
                  <a:pt x="835" y="439"/>
                  <a:pt x="824" y="427"/>
                  <a:pt x="809" y="427"/>
                </a:cubicBezTo>
                <a:close/>
                <a:moveTo>
                  <a:pt x="639" y="69"/>
                </a:moveTo>
                <a:cubicBezTo>
                  <a:pt x="625" y="61"/>
                  <a:pt x="606" y="66"/>
                  <a:pt x="598" y="80"/>
                </a:cubicBezTo>
                <a:cubicBezTo>
                  <a:pt x="559" y="147"/>
                  <a:pt x="559" y="147"/>
                  <a:pt x="559" y="147"/>
                </a:cubicBezTo>
                <a:cubicBezTo>
                  <a:pt x="551" y="162"/>
                  <a:pt x="556" y="180"/>
                  <a:pt x="570" y="189"/>
                </a:cubicBezTo>
                <a:cubicBezTo>
                  <a:pt x="575" y="192"/>
                  <a:pt x="580" y="193"/>
                  <a:pt x="585" y="193"/>
                </a:cubicBezTo>
                <a:cubicBezTo>
                  <a:pt x="596" y="193"/>
                  <a:pt x="606" y="187"/>
                  <a:pt x="612" y="178"/>
                </a:cubicBezTo>
                <a:cubicBezTo>
                  <a:pt x="650" y="111"/>
                  <a:pt x="650" y="111"/>
                  <a:pt x="650" y="111"/>
                </a:cubicBezTo>
                <a:cubicBezTo>
                  <a:pt x="659" y="96"/>
                  <a:pt x="654" y="78"/>
                  <a:pt x="639" y="69"/>
                </a:cubicBezTo>
                <a:close/>
                <a:moveTo>
                  <a:pt x="418" y="216"/>
                </a:moveTo>
                <a:cubicBezTo>
                  <a:pt x="277" y="216"/>
                  <a:pt x="213" y="325"/>
                  <a:pt x="213" y="426"/>
                </a:cubicBezTo>
                <a:cubicBezTo>
                  <a:pt x="213" y="490"/>
                  <a:pt x="239" y="525"/>
                  <a:pt x="265" y="558"/>
                </a:cubicBezTo>
                <a:cubicBezTo>
                  <a:pt x="294" y="597"/>
                  <a:pt x="324" y="638"/>
                  <a:pt x="326" y="736"/>
                </a:cubicBezTo>
                <a:cubicBezTo>
                  <a:pt x="326" y="755"/>
                  <a:pt x="342" y="770"/>
                  <a:pt x="361" y="770"/>
                </a:cubicBezTo>
                <a:cubicBezTo>
                  <a:pt x="474" y="770"/>
                  <a:pt x="474" y="770"/>
                  <a:pt x="474" y="770"/>
                </a:cubicBezTo>
                <a:cubicBezTo>
                  <a:pt x="493" y="770"/>
                  <a:pt x="509" y="755"/>
                  <a:pt x="509" y="736"/>
                </a:cubicBezTo>
                <a:cubicBezTo>
                  <a:pt x="511" y="638"/>
                  <a:pt x="542" y="597"/>
                  <a:pt x="571" y="558"/>
                </a:cubicBezTo>
                <a:cubicBezTo>
                  <a:pt x="596" y="525"/>
                  <a:pt x="622" y="490"/>
                  <a:pt x="622" y="426"/>
                </a:cubicBezTo>
                <a:cubicBezTo>
                  <a:pt x="622" y="325"/>
                  <a:pt x="558" y="216"/>
                  <a:pt x="418" y="216"/>
                </a:cubicBezTo>
                <a:close/>
                <a:moveTo>
                  <a:pt x="411" y="322"/>
                </a:moveTo>
                <a:cubicBezTo>
                  <a:pt x="367" y="322"/>
                  <a:pt x="315" y="348"/>
                  <a:pt x="315" y="422"/>
                </a:cubicBezTo>
                <a:cubicBezTo>
                  <a:pt x="315" y="434"/>
                  <a:pt x="305" y="444"/>
                  <a:pt x="293" y="444"/>
                </a:cubicBezTo>
                <a:cubicBezTo>
                  <a:pt x="281" y="444"/>
                  <a:pt x="272" y="434"/>
                  <a:pt x="272" y="422"/>
                </a:cubicBezTo>
                <a:cubicBezTo>
                  <a:pt x="272" y="324"/>
                  <a:pt x="344" y="279"/>
                  <a:pt x="411" y="279"/>
                </a:cubicBezTo>
                <a:cubicBezTo>
                  <a:pt x="423" y="279"/>
                  <a:pt x="433" y="289"/>
                  <a:pt x="433" y="301"/>
                </a:cubicBezTo>
                <a:cubicBezTo>
                  <a:pt x="433" y="313"/>
                  <a:pt x="423" y="322"/>
                  <a:pt x="411" y="322"/>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354"/>
          <p:cNvSpPr>
            <a:spLocks noEditPoints="1"/>
          </p:cNvSpPr>
          <p:nvPr/>
        </p:nvSpPr>
        <p:spPr bwMode="auto">
          <a:xfrm>
            <a:off x="6459279" y="2611805"/>
            <a:ext cx="338138" cy="379413"/>
          </a:xfrm>
          <a:custGeom>
            <a:avLst/>
            <a:gdLst/>
            <a:ahLst/>
            <a:cxnLst>
              <a:cxn ang="0">
                <a:pos x="17" y="67"/>
              </a:cxn>
              <a:cxn ang="0">
                <a:pos x="80" y="65"/>
              </a:cxn>
              <a:cxn ang="0">
                <a:pos x="19" y="131"/>
              </a:cxn>
              <a:cxn ang="0">
                <a:pos x="17" y="67"/>
              </a:cxn>
              <a:cxn ang="0">
                <a:pos x="385" y="440"/>
              </a:cxn>
              <a:cxn ang="0">
                <a:pos x="381" y="422"/>
              </a:cxn>
              <a:cxn ang="0">
                <a:pos x="220" y="286"/>
              </a:cxn>
              <a:cxn ang="0">
                <a:pos x="75" y="132"/>
              </a:cxn>
              <a:cxn ang="0">
                <a:pos x="56" y="130"/>
              </a:cxn>
              <a:cxn ang="0">
                <a:pos x="54" y="148"/>
              </a:cxn>
              <a:cxn ang="0">
                <a:pos x="202" y="305"/>
              </a:cxn>
              <a:cxn ang="0">
                <a:pos x="366" y="444"/>
              </a:cxn>
              <a:cxn ang="0">
                <a:pos x="374" y="446"/>
              </a:cxn>
              <a:cxn ang="0">
                <a:pos x="385" y="440"/>
              </a:cxn>
              <a:cxn ang="0">
                <a:pos x="600" y="178"/>
              </a:cxn>
              <a:cxn ang="0">
                <a:pos x="600" y="636"/>
              </a:cxn>
              <a:cxn ang="0">
                <a:pos x="565" y="670"/>
              </a:cxn>
              <a:cxn ang="0">
                <a:pos x="136" y="670"/>
              </a:cxn>
              <a:cxn ang="0">
                <a:pos x="101" y="636"/>
              </a:cxn>
              <a:cxn ang="0">
                <a:pos x="101" y="243"/>
              </a:cxn>
              <a:cxn ang="0">
                <a:pos x="194" y="340"/>
              </a:cxn>
              <a:cxn ang="0">
                <a:pos x="389" y="490"/>
              </a:cxn>
              <a:cxn ang="0">
                <a:pos x="415" y="443"/>
              </a:cxn>
              <a:cxn ang="0">
                <a:pos x="459" y="416"/>
              </a:cxn>
              <a:cxn ang="0">
                <a:pos x="299" y="229"/>
              </a:cxn>
              <a:cxn ang="0">
                <a:pos x="122" y="90"/>
              </a:cxn>
              <a:cxn ang="0">
                <a:pos x="137" y="74"/>
              </a:cxn>
              <a:cxn ang="0">
                <a:pos x="254" y="148"/>
              </a:cxn>
              <a:cxn ang="0">
                <a:pos x="350" y="269"/>
              </a:cxn>
              <a:cxn ang="0">
                <a:pos x="362" y="277"/>
              </a:cxn>
              <a:cxn ang="0">
                <a:pos x="368" y="275"/>
              </a:cxn>
              <a:cxn ang="0">
                <a:pos x="373" y="258"/>
              </a:cxn>
              <a:cxn ang="0">
                <a:pos x="271" y="129"/>
              </a:cxn>
              <a:cxn ang="0">
                <a:pos x="138" y="47"/>
              </a:cxn>
              <a:cxn ang="0">
                <a:pos x="130" y="45"/>
              </a:cxn>
              <a:cxn ang="0">
                <a:pos x="101" y="73"/>
              </a:cxn>
              <a:cxn ang="0">
                <a:pos x="101" y="35"/>
              </a:cxn>
              <a:cxn ang="0">
                <a:pos x="136" y="0"/>
              </a:cxn>
              <a:cxn ang="0">
                <a:pos x="423" y="0"/>
              </a:cxn>
              <a:cxn ang="0">
                <a:pos x="457" y="35"/>
              </a:cxn>
              <a:cxn ang="0">
                <a:pos x="565" y="143"/>
              </a:cxn>
              <a:cxn ang="0">
                <a:pos x="600" y="178"/>
              </a:cxn>
              <a:cxn ang="0">
                <a:pos x="422" y="509"/>
              </a:cxn>
              <a:cxn ang="0">
                <a:pos x="512" y="535"/>
              </a:cxn>
              <a:cxn ang="0">
                <a:pos x="481" y="447"/>
              </a:cxn>
              <a:cxn ang="0">
                <a:pos x="480" y="447"/>
              </a:cxn>
              <a:cxn ang="0">
                <a:pos x="440" y="467"/>
              </a:cxn>
              <a:cxn ang="0">
                <a:pos x="422" y="509"/>
              </a:cxn>
              <a:cxn ang="0">
                <a:pos x="523" y="590"/>
              </a:cxn>
              <a:cxn ang="0">
                <a:pos x="506" y="573"/>
              </a:cxn>
              <a:cxn ang="0">
                <a:pos x="195" y="573"/>
              </a:cxn>
              <a:cxn ang="0">
                <a:pos x="178" y="590"/>
              </a:cxn>
              <a:cxn ang="0">
                <a:pos x="195" y="608"/>
              </a:cxn>
              <a:cxn ang="0">
                <a:pos x="506" y="608"/>
              </a:cxn>
              <a:cxn ang="0">
                <a:pos x="523" y="590"/>
              </a:cxn>
              <a:cxn ang="0">
                <a:pos x="571" y="182"/>
              </a:cxn>
              <a:cxn ang="0">
                <a:pos x="532" y="143"/>
              </a:cxn>
              <a:cxn ang="0">
                <a:pos x="481" y="143"/>
              </a:cxn>
              <a:cxn ang="0">
                <a:pos x="481" y="91"/>
              </a:cxn>
              <a:cxn ang="0">
                <a:pos x="442" y="52"/>
              </a:cxn>
              <a:cxn ang="0">
                <a:pos x="442" y="182"/>
              </a:cxn>
              <a:cxn ang="0">
                <a:pos x="571" y="182"/>
              </a:cxn>
            </a:cxnLst>
            <a:rect l="0" t="0" r="r" b="b"/>
            <a:pathLst>
              <a:path w="600" h="670">
                <a:moveTo>
                  <a:pt x="17" y="67"/>
                </a:moveTo>
                <a:cubicBezTo>
                  <a:pt x="34" y="49"/>
                  <a:pt x="62" y="48"/>
                  <a:pt x="80" y="65"/>
                </a:cubicBezTo>
                <a:cubicBezTo>
                  <a:pt x="19" y="131"/>
                  <a:pt x="19" y="131"/>
                  <a:pt x="19" y="131"/>
                </a:cubicBezTo>
                <a:cubicBezTo>
                  <a:pt x="1" y="114"/>
                  <a:pt x="0" y="85"/>
                  <a:pt x="17" y="67"/>
                </a:cubicBezTo>
                <a:close/>
                <a:moveTo>
                  <a:pt x="385" y="440"/>
                </a:moveTo>
                <a:cubicBezTo>
                  <a:pt x="389" y="434"/>
                  <a:pt x="387" y="426"/>
                  <a:pt x="381" y="422"/>
                </a:cubicBezTo>
                <a:cubicBezTo>
                  <a:pt x="381" y="422"/>
                  <a:pt x="316" y="377"/>
                  <a:pt x="220" y="286"/>
                </a:cubicBezTo>
                <a:cubicBezTo>
                  <a:pt x="124" y="195"/>
                  <a:pt x="75" y="133"/>
                  <a:pt x="75" y="132"/>
                </a:cubicBezTo>
                <a:cubicBezTo>
                  <a:pt x="70" y="126"/>
                  <a:pt x="62" y="125"/>
                  <a:pt x="56" y="130"/>
                </a:cubicBezTo>
                <a:cubicBezTo>
                  <a:pt x="51" y="134"/>
                  <a:pt x="50" y="142"/>
                  <a:pt x="54" y="148"/>
                </a:cubicBezTo>
                <a:cubicBezTo>
                  <a:pt x="56" y="150"/>
                  <a:pt x="104" y="212"/>
                  <a:pt x="202" y="305"/>
                </a:cubicBezTo>
                <a:cubicBezTo>
                  <a:pt x="300" y="397"/>
                  <a:pt x="364" y="442"/>
                  <a:pt x="366" y="444"/>
                </a:cubicBezTo>
                <a:cubicBezTo>
                  <a:pt x="369" y="445"/>
                  <a:pt x="371" y="446"/>
                  <a:pt x="374" y="446"/>
                </a:cubicBezTo>
                <a:cubicBezTo>
                  <a:pt x="378" y="446"/>
                  <a:pt x="382" y="444"/>
                  <a:pt x="385" y="440"/>
                </a:cubicBezTo>
                <a:close/>
                <a:moveTo>
                  <a:pt x="600" y="178"/>
                </a:moveTo>
                <a:cubicBezTo>
                  <a:pt x="600" y="636"/>
                  <a:pt x="600" y="636"/>
                  <a:pt x="600" y="636"/>
                </a:cubicBezTo>
                <a:cubicBezTo>
                  <a:pt x="600" y="655"/>
                  <a:pt x="584" y="670"/>
                  <a:pt x="565" y="670"/>
                </a:cubicBezTo>
                <a:cubicBezTo>
                  <a:pt x="136" y="670"/>
                  <a:pt x="136" y="670"/>
                  <a:pt x="136" y="670"/>
                </a:cubicBezTo>
                <a:cubicBezTo>
                  <a:pt x="117" y="670"/>
                  <a:pt x="101" y="655"/>
                  <a:pt x="101" y="636"/>
                </a:cubicBezTo>
                <a:cubicBezTo>
                  <a:pt x="101" y="243"/>
                  <a:pt x="101" y="243"/>
                  <a:pt x="101" y="243"/>
                </a:cubicBezTo>
                <a:cubicBezTo>
                  <a:pt x="125" y="271"/>
                  <a:pt x="156" y="304"/>
                  <a:pt x="194" y="340"/>
                </a:cubicBezTo>
                <a:cubicBezTo>
                  <a:pt x="299" y="440"/>
                  <a:pt x="379" y="484"/>
                  <a:pt x="389" y="490"/>
                </a:cubicBezTo>
                <a:cubicBezTo>
                  <a:pt x="393" y="474"/>
                  <a:pt x="402" y="457"/>
                  <a:pt x="415" y="443"/>
                </a:cubicBezTo>
                <a:cubicBezTo>
                  <a:pt x="427" y="430"/>
                  <a:pt x="443" y="420"/>
                  <a:pt x="459" y="416"/>
                </a:cubicBezTo>
                <a:cubicBezTo>
                  <a:pt x="452" y="404"/>
                  <a:pt x="404" y="328"/>
                  <a:pt x="299" y="229"/>
                </a:cubicBezTo>
                <a:cubicBezTo>
                  <a:pt x="218" y="152"/>
                  <a:pt x="152" y="108"/>
                  <a:pt x="122" y="90"/>
                </a:cubicBezTo>
                <a:cubicBezTo>
                  <a:pt x="137" y="74"/>
                  <a:pt x="137" y="74"/>
                  <a:pt x="137" y="74"/>
                </a:cubicBezTo>
                <a:cubicBezTo>
                  <a:pt x="155" y="81"/>
                  <a:pt x="203" y="102"/>
                  <a:pt x="254" y="148"/>
                </a:cubicBezTo>
                <a:cubicBezTo>
                  <a:pt x="318" y="206"/>
                  <a:pt x="350" y="269"/>
                  <a:pt x="350" y="269"/>
                </a:cubicBezTo>
                <a:cubicBezTo>
                  <a:pt x="352" y="274"/>
                  <a:pt x="357" y="277"/>
                  <a:pt x="362" y="277"/>
                </a:cubicBezTo>
                <a:cubicBezTo>
                  <a:pt x="364" y="277"/>
                  <a:pt x="366" y="276"/>
                  <a:pt x="368" y="275"/>
                </a:cubicBezTo>
                <a:cubicBezTo>
                  <a:pt x="374" y="272"/>
                  <a:pt x="377" y="264"/>
                  <a:pt x="373" y="258"/>
                </a:cubicBezTo>
                <a:cubicBezTo>
                  <a:pt x="372" y="255"/>
                  <a:pt x="340" y="190"/>
                  <a:pt x="271" y="129"/>
                </a:cubicBezTo>
                <a:cubicBezTo>
                  <a:pt x="203" y="68"/>
                  <a:pt x="140" y="48"/>
                  <a:pt x="138" y="47"/>
                </a:cubicBezTo>
                <a:cubicBezTo>
                  <a:pt x="130" y="45"/>
                  <a:pt x="130" y="45"/>
                  <a:pt x="130" y="45"/>
                </a:cubicBezTo>
                <a:cubicBezTo>
                  <a:pt x="101" y="73"/>
                  <a:pt x="101" y="73"/>
                  <a:pt x="101" y="73"/>
                </a:cubicBezTo>
                <a:cubicBezTo>
                  <a:pt x="101" y="35"/>
                  <a:pt x="101" y="35"/>
                  <a:pt x="101" y="35"/>
                </a:cubicBezTo>
                <a:cubicBezTo>
                  <a:pt x="101" y="16"/>
                  <a:pt x="117" y="0"/>
                  <a:pt x="136" y="0"/>
                </a:cubicBezTo>
                <a:cubicBezTo>
                  <a:pt x="423" y="0"/>
                  <a:pt x="423" y="0"/>
                  <a:pt x="423" y="0"/>
                </a:cubicBezTo>
                <a:cubicBezTo>
                  <a:pt x="457" y="35"/>
                  <a:pt x="457" y="35"/>
                  <a:pt x="457" y="35"/>
                </a:cubicBezTo>
                <a:cubicBezTo>
                  <a:pt x="565" y="143"/>
                  <a:pt x="565" y="143"/>
                  <a:pt x="565" y="143"/>
                </a:cubicBezTo>
                <a:lnTo>
                  <a:pt x="600" y="178"/>
                </a:lnTo>
                <a:close/>
                <a:moveTo>
                  <a:pt x="422" y="509"/>
                </a:moveTo>
                <a:cubicBezTo>
                  <a:pt x="512" y="535"/>
                  <a:pt x="512" y="535"/>
                  <a:pt x="512" y="535"/>
                </a:cubicBezTo>
                <a:cubicBezTo>
                  <a:pt x="481" y="447"/>
                  <a:pt x="481" y="447"/>
                  <a:pt x="481" y="447"/>
                </a:cubicBezTo>
                <a:cubicBezTo>
                  <a:pt x="481" y="447"/>
                  <a:pt x="481" y="447"/>
                  <a:pt x="480" y="447"/>
                </a:cubicBezTo>
                <a:cubicBezTo>
                  <a:pt x="471" y="447"/>
                  <a:pt x="454" y="452"/>
                  <a:pt x="440" y="467"/>
                </a:cubicBezTo>
                <a:cubicBezTo>
                  <a:pt x="425" y="483"/>
                  <a:pt x="421" y="500"/>
                  <a:pt x="422" y="509"/>
                </a:cubicBezTo>
                <a:close/>
                <a:moveTo>
                  <a:pt x="523" y="590"/>
                </a:moveTo>
                <a:cubicBezTo>
                  <a:pt x="523" y="581"/>
                  <a:pt x="515" y="573"/>
                  <a:pt x="506" y="573"/>
                </a:cubicBezTo>
                <a:cubicBezTo>
                  <a:pt x="195" y="573"/>
                  <a:pt x="195" y="573"/>
                  <a:pt x="195" y="573"/>
                </a:cubicBezTo>
                <a:cubicBezTo>
                  <a:pt x="186" y="573"/>
                  <a:pt x="178" y="581"/>
                  <a:pt x="178" y="590"/>
                </a:cubicBezTo>
                <a:cubicBezTo>
                  <a:pt x="178" y="600"/>
                  <a:pt x="186" y="608"/>
                  <a:pt x="195" y="608"/>
                </a:cubicBezTo>
                <a:cubicBezTo>
                  <a:pt x="506" y="608"/>
                  <a:pt x="506" y="608"/>
                  <a:pt x="506" y="608"/>
                </a:cubicBezTo>
                <a:cubicBezTo>
                  <a:pt x="515" y="608"/>
                  <a:pt x="523" y="600"/>
                  <a:pt x="523" y="590"/>
                </a:cubicBezTo>
                <a:close/>
                <a:moveTo>
                  <a:pt x="571" y="182"/>
                </a:moveTo>
                <a:cubicBezTo>
                  <a:pt x="532" y="143"/>
                  <a:pt x="532" y="143"/>
                  <a:pt x="532" y="143"/>
                </a:cubicBezTo>
                <a:cubicBezTo>
                  <a:pt x="481" y="143"/>
                  <a:pt x="481" y="143"/>
                  <a:pt x="481" y="143"/>
                </a:cubicBezTo>
                <a:cubicBezTo>
                  <a:pt x="481" y="91"/>
                  <a:pt x="481" y="91"/>
                  <a:pt x="481" y="91"/>
                </a:cubicBezTo>
                <a:cubicBezTo>
                  <a:pt x="442" y="52"/>
                  <a:pt x="442" y="52"/>
                  <a:pt x="442" y="52"/>
                </a:cubicBezTo>
                <a:cubicBezTo>
                  <a:pt x="442" y="182"/>
                  <a:pt x="442" y="182"/>
                  <a:pt x="442" y="182"/>
                </a:cubicBezTo>
                <a:lnTo>
                  <a:pt x="571" y="182"/>
                </a:ln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121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7284C0-4348-374A-9099-FE9E80A5489A}"/>
              </a:ext>
            </a:extLst>
          </p:cNvPr>
          <p:cNvPicPr>
            <a:picLocks noChangeAspect="1"/>
          </p:cNvPicPr>
          <p:nvPr/>
        </p:nvPicPr>
        <p:blipFill rotWithShape="1">
          <a:blip r:embed="rId2"/>
          <a:srcRect r="65502" b="68413"/>
          <a:stretch/>
        </p:blipFill>
        <p:spPr>
          <a:xfrm>
            <a:off x="251844" y="1543718"/>
            <a:ext cx="2481120" cy="936877"/>
          </a:xfrm>
          <a:prstGeom prst="rect">
            <a:avLst/>
          </a:prstGeom>
        </p:spPr>
      </p:pic>
      <p:pic>
        <p:nvPicPr>
          <p:cNvPr id="6" name="Picture 5">
            <a:extLst>
              <a:ext uri="{FF2B5EF4-FFF2-40B4-BE49-F238E27FC236}">
                <a16:creationId xmlns:a16="http://schemas.microsoft.com/office/drawing/2014/main" id="{DDBA478C-2C57-7148-B963-5EA397F8C1C2}"/>
              </a:ext>
            </a:extLst>
          </p:cNvPr>
          <p:cNvPicPr>
            <a:picLocks noChangeAspect="1"/>
          </p:cNvPicPr>
          <p:nvPr/>
        </p:nvPicPr>
        <p:blipFill rotWithShape="1">
          <a:blip r:embed="rId2"/>
          <a:srcRect t="30279" r="63872" b="34446"/>
          <a:stretch/>
        </p:blipFill>
        <p:spPr>
          <a:xfrm>
            <a:off x="3243310" y="1434301"/>
            <a:ext cx="2598343" cy="1046294"/>
          </a:xfrm>
          <a:prstGeom prst="rect">
            <a:avLst/>
          </a:prstGeom>
        </p:spPr>
      </p:pic>
      <p:pic>
        <p:nvPicPr>
          <p:cNvPr id="7" name="Picture 6">
            <a:extLst>
              <a:ext uri="{FF2B5EF4-FFF2-40B4-BE49-F238E27FC236}">
                <a16:creationId xmlns:a16="http://schemas.microsoft.com/office/drawing/2014/main" id="{9669F6D3-2760-FA43-8E7D-93A58ED3F43C}"/>
              </a:ext>
            </a:extLst>
          </p:cNvPr>
          <p:cNvPicPr>
            <a:picLocks noChangeAspect="1"/>
          </p:cNvPicPr>
          <p:nvPr/>
        </p:nvPicPr>
        <p:blipFill rotWithShape="1">
          <a:blip r:embed="rId2"/>
          <a:srcRect t="67083" r="60072"/>
          <a:stretch/>
        </p:blipFill>
        <p:spPr>
          <a:xfrm>
            <a:off x="6113693" y="1520469"/>
            <a:ext cx="3030308" cy="1030279"/>
          </a:xfrm>
          <a:prstGeom prst="rect">
            <a:avLst/>
          </a:prstGeom>
        </p:spPr>
      </p:pic>
      <p:pic>
        <p:nvPicPr>
          <p:cNvPr id="8" name="Picture 2">
            <a:extLst>
              <a:ext uri="{FF2B5EF4-FFF2-40B4-BE49-F238E27FC236}">
                <a16:creationId xmlns:a16="http://schemas.microsoft.com/office/drawing/2014/main" id="{675FD90D-BAB6-BF47-937C-ACF79290D2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279"/>
          <a:stretch/>
        </p:blipFill>
        <p:spPr bwMode="auto">
          <a:xfrm>
            <a:off x="6113693" y="2571750"/>
            <a:ext cx="2833073" cy="1557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Graphical user interface, application, website&#10;&#10;Description automatically generated">
            <a:extLst>
              <a:ext uri="{FF2B5EF4-FFF2-40B4-BE49-F238E27FC236}">
                <a16:creationId xmlns:a16="http://schemas.microsoft.com/office/drawing/2014/main" id="{0994CAF9-E5EC-D64E-A65C-3BF724AC880E}"/>
              </a:ext>
            </a:extLst>
          </p:cNvPr>
          <p:cNvPicPr>
            <a:picLocks noChangeAspect="1"/>
          </p:cNvPicPr>
          <p:nvPr/>
        </p:nvPicPr>
        <p:blipFill rotWithShape="1">
          <a:blip r:embed="rId4"/>
          <a:srcRect l="1" r="10971"/>
          <a:stretch/>
        </p:blipFill>
        <p:spPr>
          <a:xfrm>
            <a:off x="3302348" y="2713029"/>
            <a:ext cx="2539305" cy="1456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icture containing text&#10;&#10;Description automatically generated">
            <a:extLst>
              <a:ext uri="{FF2B5EF4-FFF2-40B4-BE49-F238E27FC236}">
                <a16:creationId xmlns:a16="http://schemas.microsoft.com/office/drawing/2014/main" id="{2A7E5ED8-DC70-4141-9D54-A35FA60B5549}"/>
              </a:ext>
            </a:extLst>
          </p:cNvPr>
          <p:cNvPicPr>
            <a:picLocks noChangeAspect="1"/>
          </p:cNvPicPr>
          <p:nvPr/>
        </p:nvPicPr>
        <p:blipFill>
          <a:blip r:embed="rId5"/>
          <a:stretch>
            <a:fillRect/>
          </a:stretch>
        </p:blipFill>
        <p:spPr>
          <a:xfrm>
            <a:off x="183897" y="2753377"/>
            <a:ext cx="2641936" cy="1375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2">
            <a:extLst>
              <a:ext uri="{FF2B5EF4-FFF2-40B4-BE49-F238E27FC236}">
                <a16:creationId xmlns:a16="http://schemas.microsoft.com/office/drawing/2014/main" id="{6F802FC6-2A6C-A04C-9732-D5D15CCAFCE2}"/>
              </a:ext>
            </a:extLst>
          </p:cNvPr>
          <p:cNvSpPr>
            <a:spLocks noGrp="1"/>
          </p:cNvSpPr>
          <p:nvPr>
            <p:ph type="body" sz="quarter" idx="10"/>
          </p:nvPr>
        </p:nvSpPr>
        <p:spPr>
          <a:xfrm>
            <a:off x="628650" y="168595"/>
            <a:ext cx="4581956" cy="566738"/>
          </a:xfrm>
        </p:spPr>
        <p:txBody>
          <a:bodyPr/>
          <a:lstStyle/>
          <a:p>
            <a:r>
              <a:rPr lang="en-BE" dirty="0"/>
              <a:t>CITYxCITY</a:t>
            </a:r>
          </a:p>
        </p:txBody>
      </p:sp>
      <p:sp>
        <p:nvSpPr>
          <p:cNvPr id="12" name="Text Placeholder 3">
            <a:extLst>
              <a:ext uri="{FF2B5EF4-FFF2-40B4-BE49-F238E27FC236}">
                <a16:creationId xmlns:a16="http://schemas.microsoft.com/office/drawing/2014/main" id="{9E761A69-BBAF-7B48-9592-CE2E7A2AB3E9}"/>
              </a:ext>
            </a:extLst>
          </p:cNvPr>
          <p:cNvSpPr>
            <a:spLocks noGrp="1"/>
          </p:cNvSpPr>
          <p:nvPr>
            <p:ph type="body" sz="quarter" idx="11"/>
          </p:nvPr>
        </p:nvSpPr>
        <p:spPr>
          <a:xfrm>
            <a:off x="628649" y="655225"/>
            <a:ext cx="5810251" cy="467678"/>
          </a:xfrm>
        </p:spPr>
        <p:txBody>
          <a:bodyPr/>
          <a:lstStyle/>
          <a:p>
            <a:r>
              <a:rPr lang="en-BE" dirty="0"/>
              <a:t>Connecting Cities. Empowering Communities</a:t>
            </a:r>
          </a:p>
        </p:txBody>
      </p:sp>
      <p:sp>
        <p:nvSpPr>
          <p:cNvPr id="13" name="TextBox 12">
            <a:extLst>
              <a:ext uri="{FF2B5EF4-FFF2-40B4-BE49-F238E27FC236}">
                <a16:creationId xmlns:a16="http://schemas.microsoft.com/office/drawing/2014/main" id="{0E245B37-C08E-344E-855E-B81BF06F6B80}"/>
              </a:ext>
            </a:extLst>
          </p:cNvPr>
          <p:cNvSpPr txBox="1"/>
          <p:nvPr/>
        </p:nvSpPr>
        <p:spPr>
          <a:xfrm>
            <a:off x="422761" y="4294378"/>
            <a:ext cx="2139287" cy="214952"/>
          </a:xfrm>
          <a:prstGeom prst="rect">
            <a:avLst/>
          </a:prstGeom>
        </p:spPr>
        <p:txBody>
          <a:bodyPr vert="horz" wrap="square" lIns="68580" tIns="34290" rIns="68580" bIns="34290" rtlCol="0" anchor="t">
            <a:noAutofit/>
          </a:bodyPr>
          <a:lstStyle/>
          <a:p>
            <a:pPr algn="ctr" defTabSz="342900">
              <a:buClrTx/>
              <a:defRPr/>
            </a:pPr>
            <a:r>
              <a:rPr lang="en-GB" sz="1500" b="1" kern="1200" dirty="0">
                <a:solidFill>
                  <a:prstClr val="black">
                    <a:lumMod val="50000"/>
                    <a:lumOff val="50000"/>
                  </a:prstClr>
                </a:solidFill>
                <a:latin typeface="Proxima Nova Semibold" panose="02000506030000020004" pitchFamily="2" charset="0"/>
                <a:ea typeface="+mn-ea"/>
                <a:cs typeface="+mn-cs"/>
                <a:hlinkClick r:id="rId6"/>
              </a:rPr>
              <a:t>www.citybycity.com</a:t>
            </a:r>
            <a:endParaRPr lang="en-GB" sz="1500" b="1" kern="1200" dirty="0">
              <a:solidFill>
                <a:prstClr val="black">
                  <a:lumMod val="50000"/>
                  <a:lumOff val="50000"/>
                </a:prstClr>
              </a:solidFill>
              <a:latin typeface="Proxima Nova Semibold" panose="02000506030000020004" pitchFamily="2" charset="0"/>
              <a:ea typeface="+mn-ea"/>
              <a:cs typeface="+mn-cs"/>
            </a:endParaRPr>
          </a:p>
          <a:p>
            <a:pPr algn="ctr" defTabSz="342900">
              <a:buClrTx/>
              <a:defRPr/>
            </a:pPr>
            <a:r>
              <a:rPr lang="nl-BE" sz="1500" dirty="0">
                <a:solidFill>
                  <a:srgbClr val="292929"/>
                </a:solidFill>
                <a:latin typeface="Trebuchet"/>
              </a:rPr>
              <a:t>13-15 </a:t>
            </a:r>
            <a:r>
              <a:rPr lang="nl-BE" sz="1500" dirty="0" err="1">
                <a:solidFill>
                  <a:srgbClr val="292929"/>
                </a:solidFill>
                <a:latin typeface="Trebuchet"/>
              </a:rPr>
              <a:t>January</a:t>
            </a:r>
            <a:r>
              <a:rPr lang="nl-BE" sz="1500">
                <a:solidFill>
                  <a:srgbClr val="292929"/>
                </a:solidFill>
                <a:latin typeface="Trebuchet"/>
              </a:rPr>
              <a:t> 2021</a:t>
            </a:r>
            <a:endParaRPr lang="en-GB" sz="1500" b="1" kern="1200" dirty="0">
              <a:solidFill>
                <a:prstClr val="black">
                  <a:lumMod val="50000"/>
                  <a:lumOff val="50000"/>
                </a:prstClr>
              </a:solidFill>
              <a:latin typeface="Proxima Nova Semibold" panose="02000506030000020004" pitchFamily="2" charset="0"/>
              <a:ea typeface="+mn-ea"/>
              <a:cs typeface="+mn-cs"/>
            </a:endParaRPr>
          </a:p>
        </p:txBody>
      </p:sp>
      <p:sp>
        <p:nvSpPr>
          <p:cNvPr id="14" name="TextBox 13">
            <a:extLst>
              <a:ext uri="{FF2B5EF4-FFF2-40B4-BE49-F238E27FC236}">
                <a16:creationId xmlns:a16="http://schemas.microsoft.com/office/drawing/2014/main" id="{276B3107-78FD-394A-9475-F0AC935E648A}"/>
              </a:ext>
            </a:extLst>
          </p:cNvPr>
          <p:cNvSpPr txBox="1"/>
          <p:nvPr/>
        </p:nvSpPr>
        <p:spPr>
          <a:xfrm>
            <a:off x="3472837" y="4332188"/>
            <a:ext cx="2139287" cy="214952"/>
          </a:xfrm>
          <a:prstGeom prst="rect">
            <a:avLst/>
          </a:prstGeom>
        </p:spPr>
        <p:txBody>
          <a:bodyPr vert="horz" wrap="square" lIns="68580" tIns="34290" rIns="68580" bIns="34290" rtlCol="0" anchor="t">
            <a:noAutofit/>
          </a:bodyPr>
          <a:lstStyle/>
          <a:p>
            <a:pPr algn="ctr" defTabSz="342900">
              <a:buClrTx/>
              <a:defRPr/>
            </a:pPr>
            <a:r>
              <a:rPr lang="en-GB" sz="1500" b="1" kern="1200" dirty="0">
                <a:solidFill>
                  <a:prstClr val="black">
                    <a:lumMod val="50000"/>
                    <a:lumOff val="50000"/>
                  </a:prstClr>
                </a:solidFill>
                <a:latin typeface="Proxima Nova Semibold" panose="02000506030000020004" pitchFamily="2" charset="0"/>
                <a:ea typeface="+mn-ea"/>
                <a:cs typeface="+mn-cs"/>
              </a:rPr>
              <a:t>Coming Soon</a:t>
            </a:r>
          </a:p>
        </p:txBody>
      </p:sp>
      <p:sp>
        <p:nvSpPr>
          <p:cNvPr id="15" name="TextBox 14">
            <a:extLst>
              <a:ext uri="{FF2B5EF4-FFF2-40B4-BE49-F238E27FC236}">
                <a16:creationId xmlns:a16="http://schemas.microsoft.com/office/drawing/2014/main" id="{D7A3ECD3-3CD7-F24C-A323-117713D087BA}"/>
              </a:ext>
            </a:extLst>
          </p:cNvPr>
          <p:cNvSpPr txBox="1"/>
          <p:nvPr/>
        </p:nvSpPr>
        <p:spPr>
          <a:xfrm>
            <a:off x="6581953" y="4315654"/>
            <a:ext cx="2139287" cy="214952"/>
          </a:xfrm>
          <a:prstGeom prst="rect">
            <a:avLst/>
          </a:prstGeom>
        </p:spPr>
        <p:txBody>
          <a:bodyPr vert="horz" wrap="square" lIns="68580" tIns="34290" rIns="68580" bIns="34290" rtlCol="0" anchor="t">
            <a:noAutofit/>
          </a:bodyPr>
          <a:lstStyle/>
          <a:p>
            <a:pPr algn="ctr" defTabSz="342900">
              <a:buClrTx/>
              <a:defRPr/>
            </a:pPr>
            <a:r>
              <a:rPr lang="en-GB" sz="1500" b="1" kern="1200" dirty="0">
                <a:solidFill>
                  <a:prstClr val="black">
                    <a:lumMod val="50000"/>
                    <a:lumOff val="50000"/>
                  </a:prstClr>
                </a:solidFill>
                <a:latin typeface="Proxima Nova Semibold" panose="02000506030000020004" pitchFamily="2" charset="0"/>
                <a:ea typeface="+mn-ea"/>
                <a:cs typeface="+mn-cs"/>
              </a:rPr>
              <a:t>Coming Soon</a:t>
            </a:r>
          </a:p>
        </p:txBody>
      </p:sp>
    </p:spTree>
    <p:extLst>
      <p:ext uri="{BB962C8B-B14F-4D97-AF65-F5344CB8AC3E}">
        <p14:creationId xmlns:p14="http://schemas.microsoft.com/office/powerpoint/2010/main" val="204878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42;g71eeb774cb_0_278">
            <a:extLst>
              <a:ext uri="{FF2B5EF4-FFF2-40B4-BE49-F238E27FC236}">
                <a16:creationId xmlns:a16="http://schemas.microsoft.com/office/drawing/2014/main" id="{AC25C09B-E94A-4658-9BE6-8AAC7FE81E5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err="1">
                <a:latin typeface="FlandersArtSans-Bold" panose="00000800000000000000" pitchFamily="2" charset="0"/>
              </a:rPr>
              <a:t>Informatie</a:t>
            </a:r>
            <a:r>
              <a:rPr lang="en-GB" sz="3200" b="1" dirty="0">
                <a:latin typeface="FlandersArtSans-Bold" panose="00000800000000000000" pitchFamily="2" charset="0"/>
              </a:rPr>
              <a:t> </a:t>
            </a:r>
            <a:r>
              <a:rPr lang="en-GB" sz="3200" b="1" dirty="0" err="1">
                <a:latin typeface="FlandersArtSans-Bold" panose="00000800000000000000" pitchFamily="2" charset="0"/>
              </a:rPr>
              <a:t>Vlaanderen</a:t>
            </a:r>
            <a:r>
              <a:rPr lang="en-GB" sz="3200" b="1" dirty="0">
                <a:latin typeface="FlandersArtSans-Bold" panose="00000800000000000000" pitchFamily="2" charset="0"/>
              </a:rPr>
              <a:t> – at the crossroads</a:t>
            </a:r>
            <a:endParaRPr lang="nl-BE" sz="3200" b="1" dirty="0">
              <a:latin typeface="FlandersArtSans-Bold" panose="00000800000000000000" pitchFamily="2" charset="0"/>
            </a:endParaRPr>
          </a:p>
        </p:txBody>
      </p:sp>
      <p:pic>
        <p:nvPicPr>
          <p:cNvPr id="4" name="Afbeelding 2">
            <a:extLst>
              <a:ext uri="{FF2B5EF4-FFF2-40B4-BE49-F238E27FC236}">
                <a16:creationId xmlns:a16="http://schemas.microsoft.com/office/drawing/2014/main" id="{86495A45-515D-4823-9982-C4337B32958F}"/>
              </a:ext>
            </a:extLst>
          </p:cNvPr>
          <p:cNvPicPr>
            <a:picLocks noChangeAspect="1"/>
          </p:cNvPicPr>
          <p:nvPr/>
        </p:nvPicPr>
        <p:blipFill>
          <a:blip r:embed="rId2">
            <a:alphaModFix/>
          </a:blip>
          <a:stretch>
            <a:fillRect/>
          </a:stretch>
        </p:blipFill>
        <p:spPr>
          <a:xfrm>
            <a:off x="3200901" y="1012070"/>
            <a:ext cx="4743502" cy="3686539"/>
          </a:xfrm>
          <a:prstGeom prst="rect">
            <a:avLst/>
          </a:prstGeom>
          <a:solidFill>
            <a:srgbClr val="EEEEEE"/>
          </a:solidFill>
          <a:ln w="114300" cap="sq">
            <a:solidFill>
              <a:schemeClr val="bg1">
                <a:lumMod val="85000"/>
              </a:schemeClr>
            </a:solidFill>
            <a:prstDash val="solid"/>
            <a:miter/>
            <a:headEnd type="none" w="med" len="med"/>
            <a:tailEnd type="none" w="med" len="med"/>
          </a:ln>
        </p:spPr>
      </p:pic>
    </p:spTree>
    <p:extLst>
      <p:ext uri="{BB962C8B-B14F-4D97-AF65-F5344CB8AC3E}">
        <p14:creationId xmlns:p14="http://schemas.microsoft.com/office/powerpoint/2010/main" val="310133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Open Standards for Linked Organisations (OSLO)</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r>
              <a:rPr lang="en-US" sz="1400" dirty="0">
                <a:solidFill>
                  <a:schemeClr val="accent6">
                    <a:lumMod val="50000"/>
                  </a:schemeClr>
                </a:solidFill>
              </a:rPr>
              <a:t>X</a:t>
            </a: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0276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5" descr="Afbeelding met buiten, object, gebouw, water&#10;&#10;Beschrijving is gegenereerd met zeer hoge betrouwbaarheid">
            <a:extLst>
              <a:ext uri="{FF2B5EF4-FFF2-40B4-BE49-F238E27FC236}">
                <a16:creationId xmlns:a16="http://schemas.microsoft.com/office/drawing/2014/main" id="{03F969C8-9684-42E9-B6F1-61342F29997D}"/>
              </a:ext>
            </a:extLst>
          </p:cNvPr>
          <p:cNvPicPr>
            <a:picLocks noChangeAspect="1"/>
          </p:cNvPicPr>
          <p:nvPr/>
        </p:nvPicPr>
        <p:blipFill rotWithShape="1">
          <a:blip r:embed="rId2"/>
          <a:srcRect l="2448" t="54" r="11451"/>
          <a:stretch/>
        </p:blipFill>
        <p:spPr>
          <a:xfrm>
            <a:off x="-1565" y="-583"/>
            <a:ext cx="9146706" cy="5146996"/>
          </a:xfrm>
          <a:prstGeom prst="rect">
            <a:avLst/>
          </a:prstGeom>
        </p:spPr>
      </p:pic>
    </p:spTree>
    <p:extLst>
      <p:ext uri="{BB962C8B-B14F-4D97-AF65-F5344CB8AC3E}">
        <p14:creationId xmlns:p14="http://schemas.microsoft.com/office/powerpoint/2010/main" val="3561336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0D18-86F8-4298-82C2-EC001A96636E}"/>
              </a:ext>
            </a:extLst>
          </p:cNvPr>
          <p:cNvSpPr>
            <a:spLocks noGrp="1"/>
          </p:cNvSpPr>
          <p:nvPr>
            <p:ph type="ctrTitle"/>
          </p:nvPr>
        </p:nvSpPr>
        <p:spPr>
          <a:xfrm>
            <a:off x="1051411" y="862836"/>
            <a:ext cx="7041177" cy="1647000"/>
          </a:xfrm>
        </p:spPr>
        <p:txBody>
          <a:bodyPr/>
          <a:lstStyle/>
          <a:p>
            <a:pPr algn="ctr"/>
            <a:r>
              <a:rPr lang="en-US" sz="5400" b="1" dirty="0">
                <a:solidFill>
                  <a:schemeClr val="tx1"/>
                </a:solidFill>
                <a:latin typeface="FlandersArtSans-Bold" panose="00000800000000000000" pitchFamily="2" charset="0"/>
              </a:rPr>
              <a:t>O</a:t>
            </a:r>
            <a:r>
              <a:rPr lang="en-US" sz="5400" dirty="0">
                <a:solidFill>
                  <a:schemeClr val="tx1"/>
                </a:solidFill>
                <a:latin typeface="FlandersArtSans-Regular" panose="00000500000000000000" pitchFamily="2" charset="0"/>
              </a:rPr>
              <a:t>pen </a:t>
            </a:r>
            <a:r>
              <a:rPr lang="en-US" sz="5400" b="1" dirty="0">
                <a:solidFill>
                  <a:schemeClr val="tx1"/>
                </a:solidFill>
                <a:latin typeface="FlandersArtSans-Bold" panose="00000800000000000000" pitchFamily="2" charset="0"/>
              </a:rPr>
              <a:t>S</a:t>
            </a:r>
            <a:r>
              <a:rPr lang="en-US" sz="5400" dirty="0">
                <a:solidFill>
                  <a:schemeClr val="tx1"/>
                </a:solidFill>
                <a:latin typeface="FlandersArtSans-Regular" panose="00000500000000000000" pitchFamily="2" charset="0"/>
              </a:rPr>
              <a:t>tandards</a:t>
            </a:r>
            <a:br>
              <a:rPr lang="en-US" sz="5400" dirty="0">
                <a:solidFill>
                  <a:schemeClr val="tx1"/>
                </a:solidFill>
                <a:latin typeface="FlandersArtSans-Regular" panose="00000500000000000000" pitchFamily="2" charset="0"/>
              </a:rPr>
            </a:br>
            <a:r>
              <a:rPr lang="en-US" sz="5400" dirty="0">
                <a:solidFill>
                  <a:schemeClr val="tx1"/>
                </a:solidFill>
                <a:latin typeface="FlandersArtSans-Regular" panose="00000500000000000000" pitchFamily="2" charset="0"/>
              </a:rPr>
              <a:t>for</a:t>
            </a:r>
            <a:br>
              <a:rPr lang="en-US" sz="5400" dirty="0">
                <a:solidFill>
                  <a:schemeClr val="tx1"/>
                </a:solidFill>
                <a:latin typeface="FlandersArtSans-Regular" panose="00000500000000000000" pitchFamily="2" charset="0"/>
              </a:rPr>
            </a:br>
            <a:r>
              <a:rPr lang="en-US" sz="5400" b="1" dirty="0">
                <a:solidFill>
                  <a:schemeClr val="tx1"/>
                </a:solidFill>
                <a:latin typeface="FlandersArtSans-Bold" panose="00000800000000000000" pitchFamily="2" charset="0"/>
              </a:rPr>
              <a:t>L</a:t>
            </a:r>
            <a:r>
              <a:rPr lang="en-US" sz="5400" dirty="0">
                <a:solidFill>
                  <a:schemeClr val="tx1"/>
                </a:solidFill>
                <a:latin typeface="FlandersArtSans-Regular" panose="00000500000000000000" pitchFamily="2" charset="0"/>
              </a:rPr>
              <a:t>inked </a:t>
            </a:r>
            <a:r>
              <a:rPr lang="en-US" sz="5400" dirty="0" err="1">
                <a:solidFill>
                  <a:schemeClr val="tx1"/>
                </a:solidFill>
                <a:latin typeface="FlandersArtSans-Bold" panose="00000800000000000000" pitchFamily="2" charset="0"/>
              </a:rPr>
              <a:t>O</a:t>
            </a:r>
            <a:r>
              <a:rPr lang="en-US" sz="5400" dirty="0" err="1">
                <a:solidFill>
                  <a:schemeClr val="tx1"/>
                </a:solidFill>
                <a:latin typeface="FlandersArtSans-Regular" panose="00000500000000000000" pitchFamily="2" charset="0"/>
              </a:rPr>
              <a:t>rganisations</a:t>
            </a:r>
            <a:endParaRPr lang="en-US" sz="5400" dirty="0">
              <a:solidFill>
                <a:schemeClr val="tx1"/>
              </a:solidFill>
              <a:latin typeface="FlandersArtSans-Regular" panose="00000500000000000000" pitchFamily="2" charset="0"/>
            </a:endParaRPr>
          </a:p>
        </p:txBody>
      </p:sp>
    </p:spTree>
    <p:extLst>
      <p:ext uri="{BB962C8B-B14F-4D97-AF65-F5344CB8AC3E}">
        <p14:creationId xmlns:p14="http://schemas.microsoft.com/office/powerpoint/2010/main" val="1804460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Rechthoek 1">
            <a:extLst>
              <a:ext uri="{FF2B5EF4-FFF2-40B4-BE49-F238E27FC236}">
                <a16:creationId xmlns:a16="http://schemas.microsoft.com/office/drawing/2014/main" id="{8E2CF95A-7527-46C8-A4E6-26E06F37D94A}"/>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75" name="Shape 4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13533" y="897178"/>
            <a:ext cx="4135481" cy="3206607"/>
          </a:xfrm>
          <a:prstGeom prst="rect">
            <a:avLst/>
          </a:prstGeom>
          <a:solidFill>
            <a:srgbClr val="EEEEEE"/>
          </a:solidFill>
          <a:ln w="114300" cap="sq" cmpd="sng">
            <a:solidFill>
              <a:srgbClr val="D8D8D8"/>
            </a:solidFill>
            <a:prstDash val="solid"/>
            <a:miter lim="8000"/>
            <a:headEnd type="none" w="sm" len="sm"/>
            <a:tailEnd type="none" w="sm" len="sm"/>
          </a:ln>
        </p:spPr>
      </p:pic>
      <p:sp>
        <p:nvSpPr>
          <p:cNvPr id="478" name="Shape 478"/>
          <p:cNvSpPr/>
          <p:nvPr/>
        </p:nvSpPr>
        <p:spPr>
          <a:xfrm>
            <a:off x="923483" y="384263"/>
            <a:ext cx="3078372" cy="4187083"/>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grpSp>
        <p:nvGrpSpPr>
          <p:cNvPr id="479" name="Shape 479"/>
          <p:cNvGrpSpPr/>
          <p:nvPr/>
        </p:nvGrpSpPr>
        <p:grpSpPr>
          <a:xfrm>
            <a:off x="1109964" y="613865"/>
            <a:ext cx="2734593" cy="3782557"/>
            <a:chOff x="0" y="0"/>
            <a:chExt cx="3007471" cy="4520450"/>
          </a:xfrm>
        </p:grpSpPr>
        <p:sp>
          <p:nvSpPr>
            <p:cNvPr id="48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1" name="Shape 481"/>
            <p:cNvSpPr txBox="1"/>
            <p:nvPr/>
          </p:nvSpPr>
          <p:spPr>
            <a:xfrm>
              <a:off x="0" y="3883354"/>
              <a:ext cx="3007471" cy="637096"/>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Impact on service quality and efficiency</a:t>
              </a:r>
              <a:endParaRPr lang="nl-BE" sz="1200" dirty="0">
                <a:solidFill>
                  <a:schemeClr val="dk1"/>
                </a:solidFill>
                <a:latin typeface="Arial"/>
                <a:ea typeface="Arial"/>
                <a:cs typeface="Arial"/>
                <a:sym typeface="Arial"/>
              </a:endParaRPr>
            </a:p>
          </p:txBody>
        </p:sp>
        <p:sp>
          <p:nvSpPr>
            <p:cNvPr id="48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3" name="Shape 483"/>
            <p:cNvSpPr txBox="1"/>
            <p:nvPr/>
          </p:nvSpPr>
          <p:spPr>
            <a:xfrm>
              <a:off x="0" y="2913056"/>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Multiple costs to link information</a:t>
              </a:r>
              <a:endParaRPr lang="nl-BE" sz="1200" dirty="0">
                <a:solidFill>
                  <a:schemeClr val="dk1"/>
                </a:solidFill>
                <a:latin typeface="Arial"/>
                <a:ea typeface="Arial"/>
                <a:cs typeface="Arial"/>
                <a:sym typeface="Arial"/>
              </a:endParaRPr>
            </a:p>
          </p:txBody>
        </p:sp>
        <p:sp>
          <p:nvSpPr>
            <p:cNvPr id="48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5" name="Shape 485"/>
            <p:cNvSpPr txBox="1"/>
            <p:nvPr/>
          </p:nvSpPr>
          <p:spPr>
            <a:xfrm>
              <a:off x="0" y="1942758"/>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dirty="0">
                  <a:solidFill>
                    <a:schemeClr val="dk1"/>
                  </a:solidFill>
                </a:rPr>
                <a:t>Authentic data sources exist as silos</a:t>
              </a:r>
              <a:endParaRPr lang="nl-BE" sz="1200" dirty="0">
                <a:solidFill>
                  <a:schemeClr val="dk1"/>
                </a:solidFill>
                <a:latin typeface="Arial"/>
                <a:ea typeface="Arial"/>
                <a:cs typeface="Arial"/>
                <a:sym typeface="Arial"/>
              </a:endParaRPr>
            </a:p>
          </p:txBody>
        </p:sp>
        <p:sp>
          <p:nvSpPr>
            <p:cNvPr id="48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7" name="Shape 487"/>
            <p:cNvSpPr txBox="1"/>
            <p:nvPr/>
          </p:nvSpPr>
          <p:spPr>
            <a:xfrm>
              <a:off x="0" y="97246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Information is structured/modelled from 1 perspective</a:t>
              </a:r>
              <a:endParaRPr lang="nl-BE" sz="1200" dirty="0">
                <a:solidFill>
                  <a:schemeClr val="dk1"/>
                </a:solidFill>
                <a:latin typeface="Arial"/>
                <a:ea typeface="Arial"/>
                <a:cs typeface="Arial"/>
                <a:sym typeface="Arial"/>
              </a:endParaRPr>
            </a:p>
          </p:txBody>
        </p:sp>
        <p:sp>
          <p:nvSpPr>
            <p:cNvPr id="488" name="Shape 488"/>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9" name="Shape 489"/>
            <p:cNvSpPr txBox="1"/>
            <p:nvPr/>
          </p:nvSpPr>
          <p:spPr>
            <a:xfrm>
              <a:off x="0" y="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Applications look at the real world from different perspectives</a:t>
              </a:r>
              <a:endParaRPr lang="nl-BE" sz="1200"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547409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l="8012" t="7132" r="8014"/>
          <a:stretch/>
        </p:blipFill>
        <p:spPr>
          <a:xfrm>
            <a:off x="321370" y="-4697"/>
            <a:ext cx="8822630" cy="5148197"/>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26</a:t>
            </a:fld>
            <a:endParaRPr lang="nl-BE"/>
          </a:p>
        </p:txBody>
      </p:sp>
      <p:sp>
        <p:nvSpPr>
          <p:cNvPr id="6" name="Rectangle 5"/>
          <p:cNvSpPr/>
          <p:nvPr/>
        </p:nvSpPr>
        <p:spPr>
          <a:xfrm>
            <a:off x="321370" y="0"/>
            <a:ext cx="8822630" cy="51435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700" dirty="0"/>
              <a:t>Interoperability is the ability of different autonomous organizations or systems to communicate and collaborate with each other.</a:t>
            </a:r>
            <a:endParaRPr lang="nl-BE" sz="2700" dirty="0"/>
          </a:p>
        </p:txBody>
      </p:sp>
      <p:sp>
        <p:nvSpPr>
          <p:cNvPr id="4" name="Rechthoek 3">
            <a:extLst>
              <a:ext uri="{FF2B5EF4-FFF2-40B4-BE49-F238E27FC236}">
                <a16:creationId xmlns:a16="http://schemas.microsoft.com/office/drawing/2014/main" id="{8856A019-729F-4CEC-B754-B6C932E16B22}"/>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20734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Afbeelding 225" descr="Afbeelding met schermafbeelding&#10;&#10;Beschrijving is gegenereerd met zeer hoge betrouwbaarheid">
            <a:extLst>
              <a:ext uri="{FF2B5EF4-FFF2-40B4-BE49-F238E27FC236}">
                <a16:creationId xmlns:a16="http://schemas.microsoft.com/office/drawing/2014/main" id="{32FAC476-1635-464D-B5B2-BABFD5D21158}"/>
              </a:ext>
            </a:extLst>
          </p:cNvPr>
          <p:cNvPicPr>
            <a:picLocks noChangeAspect="1"/>
          </p:cNvPicPr>
          <p:nvPr/>
        </p:nvPicPr>
        <p:blipFill>
          <a:blip r:embed="rId2"/>
          <a:stretch>
            <a:fillRect/>
          </a:stretch>
        </p:blipFill>
        <p:spPr>
          <a:xfrm>
            <a:off x="2503641" y="1004421"/>
            <a:ext cx="4144549" cy="926948"/>
          </a:xfrm>
          <a:prstGeom prst="rect">
            <a:avLst/>
          </a:prstGeom>
        </p:spPr>
      </p:pic>
      <p:pic>
        <p:nvPicPr>
          <p:cNvPr id="227" name="Afbeelding 225" descr="Afbeelding met schermafbeelding&#10;&#10;Beschrijving is gegenereerd met zeer hoge betrouwbaarheid">
            <a:extLst>
              <a:ext uri="{FF2B5EF4-FFF2-40B4-BE49-F238E27FC236}">
                <a16:creationId xmlns:a16="http://schemas.microsoft.com/office/drawing/2014/main" id="{829EAF9F-38A0-494D-9477-36870DF1CEDE}"/>
              </a:ext>
            </a:extLst>
          </p:cNvPr>
          <p:cNvPicPr>
            <a:picLocks noChangeAspect="1"/>
          </p:cNvPicPr>
          <p:nvPr/>
        </p:nvPicPr>
        <p:blipFill>
          <a:blip r:embed="rId2"/>
          <a:stretch>
            <a:fillRect/>
          </a:stretch>
        </p:blipFill>
        <p:spPr>
          <a:xfrm>
            <a:off x="2503641" y="1936044"/>
            <a:ext cx="4144549" cy="926948"/>
          </a:xfrm>
          <a:prstGeom prst="rect">
            <a:avLst/>
          </a:prstGeom>
        </p:spPr>
      </p:pic>
      <p:pic>
        <p:nvPicPr>
          <p:cNvPr id="228" name="Afbeelding 228" descr="Afbeelding met geel, tekening&#10;&#10;Beschrijving is gegenereerd met zeer hoge betrouwbaarheid">
            <a:extLst>
              <a:ext uri="{FF2B5EF4-FFF2-40B4-BE49-F238E27FC236}">
                <a16:creationId xmlns:a16="http://schemas.microsoft.com/office/drawing/2014/main" id="{6C37FD38-E520-47E0-BDD3-B30E0B546A45}"/>
              </a:ext>
            </a:extLst>
          </p:cNvPr>
          <p:cNvPicPr>
            <a:picLocks noChangeAspect="1"/>
          </p:cNvPicPr>
          <p:nvPr/>
        </p:nvPicPr>
        <p:blipFill>
          <a:blip r:embed="rId3"/>
          <a:stretch>
            <a:fillRect/>
          </a:stretch>
        </p:blipFill>
        <p:spPr>
          <a:xfrm>
            <a:off x="2503640" y="2868194"/>
            <a:ext cx="4144549" cy="925892"/>
          </a:xfrm>
          <a:prstGeom prst="rect">
            <a:avLst/>
          </a:prstGeom>
        </p:spPr>
      </p:pic>
      <p:pic>
        <p:nvPicPr>
          <p:cNvPr id="230" name="Afbeelding 230" descr="Afbeelding met geel, tekening&#10;&#10;Beschrijving is gegenereerd met zeer hoge betrouwbaarheid">
            <a:extLst>
              <a:ext uri="{FF2B5EF4-FFF2-40B4-BE49-F238E27FC236}">
                <a16:creationId xmlns:a16="http://schemas.microsoft.com/office/drawing/2014/main" id="{31A4B1EA-0CE4-4C71-BDBC-5D7F9DAEBBFF}"/>
              </a:ext>
            </a:extLst>
          </p:cNvPr>
          <p:cNvPicPr>
            <a:picLocks noChangeAspect="1"/>
          </p:cNvPicPr>
          <p:nvPr/>
        </p:nvPicPr>
        <p:blipFill>
          <a:blip r:embed="rId3"/>
          <a:stretch>
            <a:fillRect/>
          </a:stretch>
        </p:blipFill>
        <p:spPr>
          <a:xfrm>
            <a:off x="2503640" y="3799816"/>
            <a:ext cx="4144549" cy="925893"/>
          </a:xfrm>
          <a:prstGeom prst="rect">
            <a:avLst/>
          </a:prstGeom>
        </p:spPr>
      </p:pic>
      <p:sp>
        <p:nvSpPr>
          <p:cNvPr id="233" name="Rechthoek 232">
            <a:extLst>
              <a:ext uri="{FF2B5EF4-FFF2-40B4-BE49-F238E27FC236}">
                <a16:creationId xmlns:a16="http://schemas.microsoft.com/office/drawing/2014/main" id="{D5D7102E-2A96-467E-9C84-668FA9623712}"/>
              </a:ext>
            </a:extLst>
          </p:cNvPr>
          <p:cNvSpPr/>
          <p:nvPr/>
        </p:nvSpPr>
        <p:spPr>
          <a:xfrm>
            <a:off x="2582318" y="1098766"/>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Legal interoperability</a:t>
            </a:r>
          </a:p>
        </p:txBody>
      </p:sp>
      <p:sp>
        <p:nvSpPr>
          <p:cNvPr id="234" name="Rechthoek 233">
            <a:extLst>
              <a:ext uri="{FF2B5EF4-FFF2-40B4-BE49-F238E27FC236}">
                <a16:creationId xmlns:a16="http://schemas.microsoft.com/office/drawing/2014/main" id="{43B26B7B-15EE-40C3-8F73-8940DE212DFF}"/>
              </a:ext>
            </a:extLst>
          </p:cNvPr>
          <p:cNvSpPr/>
          <p:nvPr/>
        </p:nvSpPr>
        <p:spPr>
          <a:xfrm>
            <a:off x="2590146" y="2022560"/>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Organizational interoperability</a:t>
            </a:r>
          </a:p>
        </p:txBody>
      </p:sp>
      <p:sp>
        <p:nvSpPr>
          <p:cNvPr id="235" name="Rechthoek 234">
            <a:extLst>
              <a:ext uri="{FF2B5EF4-FFF2-40B4-BE49-F238E27FC236}">
                <a16:creationId xmlns:a16="http://schemas.microsoft.com/office/drawing/2014/main" id="{FF2C3056-82AD-4655-9079-1312A9DEF995}"/>
              </a:ext>
            </a:extLst>
          </p:cNvPr>
          <p:cNvSpPr/>
          <p:nvPr/>
        </p:nvSpPr>
        <p:spPr>
          <a:xfrm>
            <a:off x="2582316" y="2954182"/>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Semantic interoperability</a:t>
            </a:r>
          </a:p>
        </p:txBody>
      </p:sp>
      <p:sp>
        <p:nvSpPr>
          <p:cNvPr id="236" name="Rechthoek 235">
            <a:extLst>
              <a:ext uri="{FF2B5EF4-FFF2-40B4-BE49-F238E27FC236}">
                <a16:creationId xmlns:a16="http://schemas.microsoft.com/office/drawing/2014/main" id="{3C78ACB0-AF9D-4A76-8530-C98D68FBFA32}"/>
              </a:ext>
            </a:extLst>
          </p:cNvPr>
          <p:cNvSpPr/>
          <p:nvPr/>
        </p:nvSpPr>
        <p:spPr>
          <a:xfrm>
            <a:off x="2582317" y="3893635"/>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Technical interoperability</a:t>
            </a:r>
          </a:p>
        </p:txBody>
      </p:sp>
      <p:sp>
        <p:nvSpPr>
          <p:cNvPr id="237" name="Tekstvak 236">
            <a:extLst>
              <a:ext uri="{FF2B5EF4-FFF2-40B4-BE49-F238E27FC236}">
                <a16:creationId xmlns:a16="http://schemas.microsoft.com/office/drawing/2014/main" id="{0B140FF4-9DD0-44A5-A8DB-49F54553348A}"/>
              </a:ext>
            </a:extLst>
          </p:cNvPr>
          <p:cNvSpPr txBox="1"/>
          <p:nvPr/>
        </p:nvSpPr>
        <p:spPr>
          <a:xfrm>
            <a:off x="6680287" y="2769991"/>
            <a:ext cx="86429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sz="9600">
                <a:solidFill>
                  <a:schemeClr val="bg2"/>
                </a:solidFill>
              </a:rPr>
              <a:t>}</a:t>
            </a:r>
          </a:p>
        </p:txBody>
      </p:sp>
      <p:sp>
        <p:nvSpPr>
          <p:cNvPr id="238" name="Tekstvak 237">
            <a:extLst>
              <a:ext uri="{FF2B5EF4-FFF2-40B4-BE49-F238E27FC236}">
                <a16:creationId xmlns:a16="http://schemas.microsoft.com/office/drawing/2014/main" id="{DBFA1D0F-BE28-4580-B5C7-661EE45108A1}"/>
              </a:ext>
            </a:extLst>
          </p:cNvPr>
          <p:cNvSpPr txBox="1"/>
          <p:nvPr/>
        </p:nvSpPr>
        <p:spPr>
          <a:xfrm>
            <a:off x="7112827" y="3492022"/>
            <a:ext cx="11383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2000" b="1">
                <a:solidFill>
                  <a:schemeClr val="bg2"/>
                </a:solidFill>
              </a:rPr>
              <a:t>OSLO</a:t>
            </a:r>
            <a:endParaRPr lang="nl-NL">
              <a:solidFill>
                <a:schemeClr val="bg2"/>
              </a:solidFill>
            </a:endParaRPr>
          </a:p>
        </p:txBody>
      </p:sp>
      <p:sp>
        <p:nvSpPr>
          <p:cNvPr id="15" name="Google Shape;242;g71eeb774cb_0_278">
            <a:extLst>
              <a:ext uri="{FF2B5EF4-FFF2-40B4-BE49-F238E27FC236}">
                <a16:creationId xmlns:a16="http://schemas.microsoft.com/office/drawing/2014/main" id="{2253E947-9C09-455D-BD3B-A896041144EE}"/>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Levels of interoperability</a:t>
            </a:r>
          </a:p>
        </p:txBody>
      </p:sp>
    </p:spTree>
    <p:extLst>
      <p:ext uri="{BB962C8B-B14F-4D97-AF65-F5344CB8AC3E}">
        <p14:creationId xmlns:p14="http://schemas.microsoft.com/office/powerpoint/2010/main" val="100887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DC0C080-2C3F-47FF-9DD2-AB5657511266}"/>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0" name="Group 49"/>
          <p:cNvGrpSpPr/>
          <p:nvPr/>
        </p:nvGrpSpPr>
        <p:grpSpPr>
          <a:xfrm>
            <a:off x="2342265" y="876098"/>
            <a:ext cx="4708727" cy="3620273"/>
            <a:chOff x="1458468" y="999032"/>
            <a:chExt cx="6930460" cy="5357318"/>
          </a:xfrm>
        </p:grpSpPr>
        <p:grpSp>
          <p:nvGrpSpPr>
            <p:cNvPr id="19" name="Group 18"/>
            <p:cNvGrpSpPr/>
            <p:nvPr/>
          </p:nvGrpSpPr>
          <p:grpSpPr>
            <a:xfrm>
              <a:off x="1919797" y="1046475"/>
              <a:ext cx="5712402" cy="844938"/>
              <a:chOff x="1347216" y="1298723"/>
              <a:chExt cx="5712402" cy="844938"/>
            </a:xfrm>
          </p:grpSpPr>
          <p:sp>
            <p:nvSpPr>
              <p:cNvPr id="13" name="Rounded Rectangle 1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dirty="0"/>
                  <a:t>Semantic</a:t>
                </a:r>
                <a:r>
                  <a:rPr lang="nl-BE" sz="1800" dirty="0"/>
                  <a:t> interoperability</a:t>
                </a:r>
              </a:p>
            </p:txBody>
          </p:sp>
        </p:grpSp>
        <p:grpSp>
          <p:nvGrpSpPr>
            <p:cNvPr id="12" name="Group 11"/>
            <p:cNvGrpSpPr/>
            <p:nvPr/>
          </p:nvGrpSpPr>
          <p:grpSpPr>
            <a:xfrm>
              <a:off x="1458468" y="999032"/>
              <a:ext cx="922659" cy="922659"/>
              <a:chOff x="5386104" y="4046311"/>
              <a:chExt cx="1511808" cy="1511808"/>
            </a:xfrm>
            <a:solidFill>
              <a:schemeClr val="bg1"/>
            </a:solidFill>
          </p:grpSpPr>
          <p:sp>
            <p:nvSpPr>
              <p:cNvPr id="8" name="Oval 7"/>
              <p:cNvSpPr/>
              <p:nvPr/>
            </p:nvSpPr>
            <p:spPr>
              <a:xfrm>
                <a:off x="5386104" y="4046311"/>
                <a:ext cx="1511808" cy="1511808"/>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520" y="4326726"/>
                <a:ext cx="950976" cy="950976"/>
              </a:xfrm>
              <a:prstGeom prst="rect">
                <a:avLst/>
              </a:prstGeom>
              <a:grpFill/>
            </p:spPr>
          </p:pic>
        </p:grpSp>
        <p:grpSp>
          <p:nvGrpSpPr>
            <p:cNvPr id="20" name="Group 19"/>
            <p:cNvGrpSpPr/>
            <p:nvPr/>
          </p:nvGrpSpPr>
          <p:grpSpPr>
            <a:xfrm>
              <a:off x="2381127" y="2145479"/>
              <a:ext cx="5712402" cy="844938"/>
              <a:chOff x="1347216" y="1298723"/>
              <a:chExt cx="5712402" cy="844938"/>
            </a:xfrm>
          </p:grpSpPr>
          <p:sp>
            <p:nvSpPr>
              <p:cNvPr id="21" name="Rounded Rectangle 20"/>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dirty="0"/>
                  <a:t>Technical</a:t>
                </a:r>
                <a:r>
                  <a:rPr lang="nl-BE" sz="1800" dirty="0"/>
                  <a:t> interoperability</a:t>
                </a:r>
              </a:p>
            </p:txBody>
          </p:sp>
        </p:grpSp>
        <p:sp>
          <p:nvSpPr>
            <p:cNvPr id="24" name="Oval 23"/>
            <p:cNvSpPr/>
            <p:nvPr/>
          </p:nvSpPr>
          <p:spPr>
            <a:xfrm>
              <a:off x="7466269" y="2106620"/>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2673" y="2313024"/>
              <a:ext cx="509849" cy="509849"/>
            </a:xfrm>
            <a:prstGeom prst="rect">
              <a:avLst/>
            </a:prstGeom>
          </p:spPr>
        </p:pic>
        <p:grpSp>
          <p:nvGrpSpPr>
            <p:cNvPr id="26" name="Group 25"/>
            <p:cNvGrpSpPr/>
            <p:nvPr/>
          </p:nvGrpSpPr>
          <p:grpSpPr>
            <a:xfrm>
              <a:off x="1919797" y="3283126"/>
              <a:ext cx="5712402" cy="844938"/>
              <a:chOff x="1347216" y="1298723"/>
              <a:chExt cx="5712402" cy="844938"/>
            </a:xfrm>
          </p:grpSpPr>
          <p:sp>
            <p:nvSpPr>
              <p:cNvPr id="27" name="Rounded Rectangle 26"/>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Tools</a:t>
                </a:r>
              </a:p>
            </p:txBody>
          </p:sp>
        </p:grpSp>
        <p:sp>
          <p:nvSpPr>
            <p:cNvPr id="30" name="Oval 29"/>
            <p:cNvSpPr/>
            <p:nvPr/>
          </p:nvSpPr>
          <p:spPr>
            <a:xfrm>
              <a:off x="1458468" y="3235683"/>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2" name="Group 31"/>
            <p:cNvGrpSpPr/>
            <p:nvPr/>
          </p:nvGrpSpPr>
          <p:grpSpPr>
            <a:xfrm>
              <a:off x="2381127" y="4382130"/>
              <a:ext cx="5712402" cy="844938"/>
              <a:chOff x="1347216" y="1298723"/>
              <a:chExt cx="5712402" cy="844938"/>
            </a:xfrm>
          </p:grpSpPr>
          <p:sp>
            <p:nvSpPr>
              <p:cNvPr id="33" name="Rounded Rectangle 3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dirty="0"/>
                  <a:t>Support &amp; Governance</a:t>
                </a:r>
                <a:endParaRPr lang="nl-BE" sz="1800" dirty="0"/>
              </a:p>
            </p:txBody>
          </p:sp>
        </p:grpSp>
        <p:sp>
          <p:nvSpPr>
            <p:cNvPr id="35" name="Oval 34"/>
            <p:cNvSpPr/>
            <p:nvPr/>
          </p:nvSpPr>
          <p:spPr>
            <a:xfrm>
              <a:off x="7466269" y="434327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8" name="Group 37"/>
            <p:cNvGrpSpPr/>
            <p:nvPr/>
          </p:nvGrpSpPr>
          <p:grpSpPr>
            <a:xfrm>
              <a:off x="1960271" y="5481134"/>
              <a:ext cx="5712402" cy="844938"/>
              <a:chOff x="1347216" y="1298723"/>
              <a:chExt cx="5712402" cy="844938"/>
            </a:xfrm>
          </p:grpSpPr>
          <p:sp>
            <p:nvSpPr>
              <p:cNvPr id="39" name="Rounded Rectangle 38"/>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err="1"/>
                  <a:t>Use</a:t>
                </a:r>
                <a:r>
                  <a:rPr lang="nl-BE" sz="1800" b="1"/>
                  <a:t> cases</a:t>
                </a:r>
              </a:p>
            </p:txBody>
          </p:sp>
        </p:grpSp>
        <p:sp>
          <p:nvSpPr>
            <p:cNvPr id="42" name="Oval 41"/>
            <p:cNvSpPr/>
            <p:nvPr/>
          </p:nvSpPr>
          <p:spPr>
            <a:xfrm>
              <a:off x="1498942" y="543369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703" y="3415404"/>
              <a:ext cx="580382" cy="58038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4864" y="4468760"/>
              <a:ext cx="567040" cy="56704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19028" y="5638800"/>
              <a:ext cx="500291" cy="500291"/>
            </a:xfrm>
            <a:prstGeom prst="rect">
              <a:avLst/>
            </a:prstGeom>
          </p:spPr>
        </p:pic>
      </p:grpSp>
      <p:sp>
        <p:nvSpPr>
          <p:cNvPr id="36" name="Shape 478"/>
          <p:cNvSpPr/>
          <p:nvPr/>
        </p:nvSpPr>
        <p:spPr>
          <a:xfrm>
            <a:off x="1272958" y="225470"/>
            <a:ext cx="6754661" cy="4622103"/>
          </a:xfrm>
          <a:prstGeom prst="rect">
            <a:avLst/>
          </a:prstGeom>
          <a:no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sp>
        <p:nvSpPr>
          <p:cNvPr id="2" name="Rectangle 1"/>
          <p:cNvSpPr/>
          <p:nvPr/>
        </p:nvSpPr>
        <p:spPr>
          <a:xfrm>
            <a:off x="1315234" y="267745"/>
            <a:ext cx="6670109" cy="3778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accent4"/>
                </a:solidFill>
              </a:rPr>
              <a:t>OSLO</a:t>
            </a:r>
          </a:p>
        </p:txBody>
      </p:sp>
    </p:spTree>
    <p:extLst>
      <p:ext uri="{BB962C8B-B14F-4D97-AF65-F5344CB8AC3E}">
        <p14:creationId xmlns:p14="http://schemas.microsoft.com/office/powerpoint/2010/main" val="3764897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31CA14A9-5FEC-4243-9AAE-A1D862AB5C0D}"/>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3" descr="Afbeelding met schermafbeelding&#10;&#10;Beschrijving is gegenereerd met zeer hoge betrouwbaarheid">
            <a:extLst>
              <a:ext uri="{FF2B5EF4-FFF2-40B4-BE49-F238E27FC236}">
                <a16:creationId xmlns:a16="http://schemas.microsoft.com/office/drawing/2014/main" id="{FA1E88AC-AE52-4B83-BE9C-2308284B4968}"/>
              </a:ext>
            </a:extLst>
          </p:cNvPr>
          <p:cNvPicPr>
            <a:picLocks noChangeAspect="1"/>
          </p:cNvPicPr>
          <p:nvPr/>
        </p:nvPicPr>
        <p:blipFill>
          <a:blip r:embed="rId2"/>
          <a:stretch>
            <a:fillRect/>
          </a:stretch>
        </p:blipFill>
        <p:spPr>
          <a:xfrm>
            <a:off x="720672" y="1372786"/>
            <a:ext cx="7692970" cy="3017861"/>
          </a:xfrm>
          <a:prstGeom prst="rect">
            <a:avLst/>
          </a:prstGeom>
        </p:spPr>
      </p:pic>
      <p:sp>
        <p:nvSpPr>
          <p:cNvPr id="5" name="Rechthoek 4">
            <a:extLst>
              <a:ext uri="{FF2B5EF4-FFF2-40B4-BE49-F238E27FC236}">
                <a16:creationId xmlns:a16="http://schemas.microsoft.com/office/drawing/2014/main" id="{5C0719FE-04B1-46F1-B0B9-DBA91AA86F85}"/>
              </a:ext>
            </a:extLst>
          </p:cNvPr>
          <p:cNvSpPr/>
          <p:nvPr/>
        </p:nvSpPr>
        <p:spPr>
          <a:xfrm>
            <a:off x="5654943" y="1794897"/>
            <a:ext cx="2324745" cy="6877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b="1">
                <a:solidFill>
                  <a:srgbClr val="002060"/>
                </a:solidFill>
                <a:latin typeface="Courier New"/>
                <a:cs typeface="Arial"/>
              </a:rPr>
              <a:t>e.g. INSPIRE</a:t>
            </a:r>
            <a:endParaRPr lang="nl-NL" b="1">
              <a:solidFill>
                <a:srgbClr val="002060"/>
              </a:solidFill>
              <a:latin typeface="Courier New"/>
              <a:cs typeface="Courier New"/>
            </a:endParaRPr>
          </a:p>
        </p:txBody>
      </p:sp>
      <p:sp>
        <p:nvSpPr>
          <p:cNvPr id="8" name="Google Shape;242;g71eeb774cb_0_278">
            <a:extLst>
              <a:ext uri="{FF2B5EF4-FFF2-40B4-BE49-F238E27FC236}">
                <a16:creationId xmlns:a16="http://schemas.microsoft.com/office/drawing/2014/main" id="{40218947-1716-43F0-817E-5E073EAD3B86}"/>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Share and reuse</a:t>
            </a:r>
          </a:p>
        </p:txBody>
      </p:sp>
    </p:spTree>
    <p:extLst>
      <p:ext uri="{BB962C8B-B14F-4D97-AF65-F5344CB8AC3E}">
        <p14:creationId xmlns:p14="http://schemas.microsoft.com/office/powerpoint/2010/main" val="1404791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Rectangle 1">
            <a:extLst>
              <a:ext uri="{FF2B5EF4-FFF2-40B4-BE49-F238E27FC236}">
                <a16:creationId xmlns:a16="http://schemas.microsoft.com/office/drawing/2014/main" id="{A7BEAD84-E827-4E4E-A233-5A3CB5FB4F75}"/>
              </a:ext>
            </a:extLst>
          </p:cNvPr>
          <p:cNvSpPr/>
          <p:nvPr/>
        </p:nvSpPr>
        <p:spPr>
          <a:xfrm>
            <a:off x="537882" y="4208929"/>
            <a:ext cx="1532965" cy="83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2;g71eeb774cb_0_278">
            <a:extLst>
              <a:ext uri="{FF2B5EF4-FFF2-40B4-BE49-F238E27FC236}">
                <a16:creationId xmlns:a16="http://schemas.microsoft.com/office/drawing/2014/main" id="{27A77272-C307-485B-B90C-6BD531F88F45}"/>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Agenda</a:t>
            </a:r>
          </a:p>
        </p:txBody>
      </p:sp>
      <p:sp>
        <p:nvSpPr>
          <p:cNvPr id="5" name="Rectangle 4"/>
          <p:cNvSpPr/>
          <p:nvPr/>
        </p:nvSpPr>
        <p:spPr>
          <a:xfrm>
            <a:off x="1528933" y="4649591"/>
            <a:ext cx="1186543" cy="338554"/>
          </a:xfrm>
          <a:prstGeom prst="rect">
            <a:avLst/>
          </a:prstGeom>
        </p:spPr>
        <p:txBody>
          <a:bodyPr wrap="none">
            <a:spAutoFit/>
          </a:bodyPr>
          <a:lstStyle/>
          <a:p>
            <a:r>
              <a:rPr lang="en-GB" sz="1600" dirty="0">
                <a:latin typeface="FlandersArtSans-Bold" panose="00000800000000000000" pitchFamily="2" charset="0"/>
              </a:rPr>
              <a:t>Next steps</a:t>
            </a:r>
            <a:endParaRPr lang="nl-BE" sz="1600" dirty="0">
              <a:latin typeface="FlandersArtSans-Bold" panose="00000800000000000000" pitchFamily="2" charset="0"/>
            </a:endParaRPr>
          </a:p>
        </p:txBody>
      </p:sp>
      <p:sp>
        <p:nvSpPr>
          <p:cNvPr id="6" name="Rectangle 5"/>
          <p:cNvSpPr/>
          <p:nvPr/>
        </p:nvSpPr>
        <p:spPr>
          <a:xfrm>
            <a:off x="1528933" y="3312402"/>
            <a:ext cx="2733441" cy="338554"/>
          </a:xfrm>
          <a:prstGeom prst="rect">
            <a:avLst/>
          </a:prstGeom>
        </p:spPr>
        <p:txBody>
          <a:bodyPr wrap="none">
            <a:spAutoFit/>
          </a:bodyPr>
          <a:lstStyle/>
          <a:p>
            <a:r>
              <a:rPr lang="nl-BE" sz="1600" dirty="0" err="1">
                <a:latin typeface="FlandersArtSans-Bold" panose="00000800000000000000" pitchFamily="2" charset="0"/>
              </a:rPr>
              <a:t>fiware</a:t>
            </a:r>
            <a:r>
              <a:rPr lang="nl-BE" sz="1600" dirty="0">
                <a:latin typeface="FlandersArtSans-Bold" panose="00000800000000000000" pitchFamily="2" charset="0"/>
              </a:rPr>
              <a:t> </a:t>
            </a:r>
            <a:r>
              <a:rPr lang="nl-BE" sz="1600" dirty="0" err="1">
                <a:latin typeface="FlandersArtSans-Bold" panose="00000800000000000000" pitchFamily="2" charset="0"/>
              </a:rPr>
              <a:t>vs</a:t>
            </a:r>
            <a:r>
              <a:rPr lang="nl-BE" sz="1600" dirty="0">
                <a:latin typeface="FlandersArtSans-Bold" panose="00000800000000000000" pitchFamily="2" charset="0"/>
              </a:rPr>
              <a:t> SOSA </a:t>
            </a:r>
            <a:r>
              <a:rPr lang="nl-BE" sz="1600" dirty="0" err="1">
                <a:latin typeface="FlandersArtSans-Bold" panose="00000800000000000000" pitchFamily="2" charset="0"/>
              </a:rPr>
              <a:t>vs</a:t>
            </a:r>
            <a:r>
              <a:rPr lang="nl-BE" sz="1600" dirty="0">
                <a:latin typeface="FlandersArtSans-Bold" panose="00000800000000000000" pitchFamily="2" charset="0"/>
              </a:rPr>
              <a:t> ISO O&amp;M</a:t>
            </a:r>
            <a:endParaRPr lang="en-GB" sz="1600" dirty="0">
              <a:latin typeface="FlandersArtSans-Bold" panose="00000800000000000000" pitchFamily="2" charset="0"/>
            </a:endParaRPr>
          </a:p>
        </p:txBody>
      </p:sp>
      <p:sp>
        <p:nvSpPr>
          <p:cNvPr id="8" name="Rectangle 7"/>
          <p:cNvSpPr/>
          <p:nvPr/>
        </p:nvSpPr>
        <p:spPr>
          <a:xfrm>
            <a:off x="1528933" y="2600046"/>
            <a:ext cx="5059398" cy="338554"/>
          </a:xfrm>
          <a:prstGeom prst="rect">
            <a:avLst/>
          </a:prstGeom>
        </p:spPr>
        <p:txBody>
          <a:bodyPr wrap="none">
            <a:spAutoFit/>
          </a:bodyPr>
          <a:lstStyle/>
          <a:p>
            <a:r>
              <a:rPr lang="nl-BE" sz="1600" dirty="0" err="1">
                <a:latin typeface="FlandersArtSans-Bold" panose="00000800000000000000" pitchFamily="2" charset="0"/>
              </a:rPr>
              <a:t>Domains</a:t>
            </a:r>
            <a:r>
              <a:rPr lang="nl-BE" sz="1600" dirty="0">
                <a:latin typeface="FlandersArtSans-Bold" panose="00000800000000000000" pitchFamily="2" charset="0"/>
              </a:rPr>
              <a:t> of </a:t>
            </a:r>
            <a:r>
              <a:rPr lang="nl-BE" sz="1600" dirty="0" err="1">
                <a:latin typeface="FlandersArtSans-Bold" panose="00000800000000000000" pitchFamily="2" charset="0"/>
              </a:rPr>
              <a:t>the</a:t>
            </a:r>
            <a:r>
              <a:rPr lang="nl-BE" sz="1600" dirty="0">
                <a:latin typeface="FlandersArtSans-Bold" panose="00000800000000000000" pitchFamily="2" charset="0"/>
              </a:rPr>
              <a:t> data model: brainstorming </a:t>
            </a:r>
            <a:r>
              <a:rPr lang="nl-BE" sz="1600" dirty="0" err="1">
                <a:latin typeface="FlandersArtSans-Bold" panose="00000800000000000000" pitchFamily="2" charset="0"/>
              </a:rPr>
              <a:t>exercise</a:t>
            </a:r>
            <a:endParaRPr lang="nl-BE" sz="1600" dirty="0">
              <a:latin typeface="FlandersArtSans-Bold" panose="00000800000000000000" pitchFamily="2" charset="0"/>
            </a:endParaRPr>
          </a:p>
        </p:txBody>
      </p:sp>
      <p:sp>
        <p:nvSpPr>
          <p:cNvPr id="9" name="Rectangle 8"/>
          <p:cNvSpPr/>
          <p:nvPr/>
        </p:nvSpPr>
        <p:spPr>
          <a:xfrm>
            <a:off x="1528932" y="1925892"/>
            <a:ext cx="6137959" cy="338554"/>
          </a:xfrm>
          <a:prstGeom prst="rect">
            <a:avLst/>
          </a:prstGeom>
        </p:spPr>
        <p:txBody>
          <a:bodyPr wrap="square">
            <a:spAutoFit/>
          </a:bodyPr>
          <a:lstStyle/>
          <a:p>
            <a:pPr lvl="0"/>
            <a:r>
              <a:rPr lang="nn-NO" sz="1600" dirty="0">
                <a:solidFill>
                  <a:schemeClr val="tx1"/>
                </a:solidFill>
                <a:latin typeface="FlandersArtSans-Bold" panose="00000800000000000000" pitchFamily="2" charset="0"/>
                <a:ea typeface="Proxima Nova"/>
                <a:cs typeface="Proxima Nova"/>
                <a:sym typeface="Proxima Nova"/>
              </a:rPr>
              <a:t>Recap of the previous workshop</a:t>
            </a:r>
            <a:endParaRPr lang="en" sz="1600" dirty="0">
              <a:solidFill>
                <a:schemeClr val="tx1"/>
              </a:solidFill>
              <a:latin typeface="FlandersArtSans-Bold" panose="00000800000000000000" pitchFamily="2" charset="0"/>
              <a:ea typeface="Proxima Nova"/>
              <a:cs typeface="Proxima Nova"/>
              <a:sym typeface="Proxima Nova"/>
            </a:endParaRPr>
          </a:p>
        </p:txBody>
      </p:sp>
      <p:sp>
        <p:nvSpPr>
          <p:cNvPr id="10" name="Rectangle 9"/>
          <p:cNvSpPr/>
          <p:nvPr/>
        </p:nvSpPr>
        <p:spPr>
          <a:xfrm>
            <a:off x="1528933" y="1230471"/>
            <a:ext cx="4991442" cy="338554"/>
          </a:xfrm>
          <a:prstGeom prst="rect">
            <a:avLst/>
          </a:prstGeom>
        </p:spPr>
        <p:txBody>
          <a:bodyPr wrap="square">
            <a:spAutoFit/>
          </a:bodyPr>
          <a:lstStyle/>
          <a:p>
            <a:pPr lvl="0"/>
            <a:r>
              <a:rPr lang="en-GB" sz="1600" dirty="0">
                <a:solidFill>
                  <a:schemeClr val="tx1"/>
                </a:solidFill>
                <a:latin typeface="FlandersArtSans-Bold" panose="00000800000000000000" pitchFamily="2" charset="0"/>
                <a:ea typeface="Proxima Nova"/>
                <a:cs typeface="Proxima Nova"/>
                <a:sym typeface="Proxima Nova"/>
              </a:rPr>
              <a:t>Welcome and introduction</a:t>
            </a:r>
            <a:endParaRPr lang="en" sz="1600" dirty="0">
              <a:solidFill>
                <a:schemeClr val="tx1"/>
              </a:solidFill>
              <a:latin typeface="FlandersArtSans-Bold" panose="00000800000000000000" pitchFamily="2" charset="0"/>
              <a:ea typeface="Proxima Nova"/>
              <a:cs typeface="Proxima Nova"/>
              <a:sym typeface="Proxima Nova"/>
            </a:endParaRPr>
          </a:p>
        </p:txBody>
      </p:sp>
      <p:sp>
        <p:nvSpPr>
          <p:cNvPr id="12" name="Freeform 1202"/>
          <p:cNvSpPr>
            <a:spLocks/>
          </p:cNvSpPr>
          <p:nvPr/>
        </p:nvSpPr>
        <p:spPr bwMode="auto">
          <a:xfrm>
            <a:off x="910318" y="1229302"/>
            <a:ext cx="333400" cy="340892"/>
          </a:xfrm>
          <a:custGeom>
            <a:avLst/>
            <a:gdLst/>
            <a:ahLst/>
            <a:cxnLst>
              <a:cxn ang="0">
                <a:pos x="697" y="179"/>
              </a:cxn>
              <a:cxn ang="0">
                <a:pos x="623" y="224"/>
              </a:cxn>
              <a:cxn ang="0">
                <a:pos x="589" y="360"/>
              </a:cxn>
              <a:cxn ang="0">
                <a:pos x="513" y="317"/>
              </a:cxn>
              <a:cxn ang="0">
                <a:pos x="401" y="36"/>
              </a:cxn>
              <a:cxn ang="0">
                <a:pos x="339" y="10"/>
              </a:cxn>
              <a:cxn ang="0">
                <a:pos x="312" y="72"/>
              </a:cxn>
              <a:cxn ang="0">
                <a:pos x="407" y="308"/>
              </a:cxn>
              <a:cxn ang="0">
                <a:pos x="373" y="316"/>
              </a:cxn>
              <a:cxn ang="0">
                <a:pos x="218" y="74"/>
              </a:cxn>
              <a:cxn ang="0">
                <a:pos x="153" y="60"/>
              </a:cxn>
              <a:cxn ang="0">
                <a:pos x="138" y="126"/>
              </a:cxn>
              <a:cxn ang="0">
                <a:pos x="291" y="364"/>
              </a:cxn>
              <a:cxn ang="0">
                <a:pos x="268" y="389"/>
              </a:cxn>
              <a:cxn ang="0">
                <a:pos x="106" y="218"/>
              </a:cxn>
              <a:cxn ang="0">
                <a:pos x="38" y="216"/>
              </a:cxn>
              <a:cxn ang="0">
                <a:pos x="36" y="283"/>
              </a:cxn>
              <a:cxn ang="0">
                <a:pos x="224" y="482"/>
              </a:cxn>
              <a:cxn ang="0">
                <a:pos x="219" y="527"/>
              </a:cxn>
              <a:cxn ang="0">
                <a:pos x="76" y="415"/>
              </a:cxn>
              <a:cxn ang="0">
                <a:pos x="15" y="423"/>
              </a:cxn>
              <a:cxn ang="0">
                <a:pos x="23" y="483"/>
              </a:cxn>
              <a:cxn ang="0">
                <a:pos x="304" y="705"/>
              </a:cxn>
              <a:cxn ang="0">
                <a:pos x="309" y="709"/>
              </a:cxn>
              <a:cxn ang="0">
                <a:pos x="315" y="713"/>
              </a:cxn>
              <a:cxn ang="0">
                <a:pos x="323" y="718"/>
              </a:cxn>
              <a:cxn ang="0">
                <a:pos x="573" y="710"/>
              </a:cxn>
              <a:cxn ang="0">
                <a:pos x="661" y="577"/>
              </a:cxn>
              <a:cxn ang="0">
                <a:pos x="741" y="253"/>
              </a:cxn>
              <a:cxn ang="0">
                <a:pos x="697" y="179"/>
              </a:cxn>
            </a:cxnLst>
            <a:rect l="0" t="0" r="r" b="b"/>
            <a:pathLst>
              <a:path w="749" h="766">
                <a:moveTo>
                  <a:pt x="697" y="179"/>
                </a:moveTo>
                <a:cubicBezTo>
                  <a:pt x="664" y="171"/>
                  <a:pt x="631" y="191"/>
                  <a:pt x="623" y="224"/>
                </a:cubicBezTo>
                <a:cubicBezTo>
                  <a:pt x="589" y="360"/>
                  <a:pt x="589" y="360"/>
                  <a:pt x="589" y="360"/>
                </a:cubicBezTo>
                <a:cubicBezTo>
                  <a:pt x="567" y="341"/>
                  <a:pt x="541" y="326"/>
                  <a:pt x="513" y="317"/>
                </a:cubicBezTo>
                <a:cubicBezTo>
                  <a:pt x="401" y="36"/>
                  <a:pt x="401" y="36"/>
                  <a:pt x="401" y="36"/>
                </a:cubicBezTo>
                <a:cubicBezTo>
                  <a:pt x="391" y="12"/>
                  <a:pt x="363" y="0"/>
                  <a:pt x="339" y="10"/>
                </a:cubicBezTo>
                <a:cubicBezTo>
                  <a:pt x="314" y="20"/>
                  <a:pt x="302" y="47"/>
                  <a:pt x="312" y="72"/>
                </a:cubicBezTo>
                <a:cubicBezTo>
                  <a:pt x="407" y="308"/>
                  <a:pt x="407" y="308"/>
                  <a:pt x="407" y="308"/>
                </a:cubicBezTo>
                <a:cubicBezTo>
                  <a:pt x="395" y="310"/>
                  <a:pt x="384" y="313"/>
                  <a:pt x="373" y="316"/>
                </a:cubicBezTo>
                <a:cubicBezTo>
                  <a:pt x="218" y="74"/>
                  <a:pt x="218" y="74"/>
                  <a:pt x="218" y="74"/>
                </a:cubicBezTo>
                <a:cubicBezTo>
                  <a:pt x="204" y="52"/>
                  <a:pt x="175" y="45"/>
                  <a:pt x="153" y="60"/>
                </a:cubicBezTo>
                <a:cubicBezTo>
                  <a:pt x="130" y="74"/>
                  <a:pt x="124" y="103"/>
                  <a:pt x="138" y="126"/>
                </a:cubicBezTo>
                <a:cubicBezTo>
                  <a:pt x="291" y="364"/>
                  <a:pt x="291" y="364"/>
                  <a:pt x="291" y="364"/>
                </a:cubicBezTo>
                <a:cubicBezTo>
                  <a:pt x="282" y="372"/>
                  <a:pt x="275" y="381"/>
                  <a:pt x="268" y="389"/>
                </a:cubicBezTo>
                <a:cubicBezTo>
                  <a:pt x="106" y="218"/>
                  <a:pt x="106" y="218"/>
                  <a:pt x="106" y="218"/>
                </a:cubicBezTo>
                <a:cubicBezTo>
                  <a:pt x="88" y="199"/>
                  <a:pt x="57" y="198"/>
                  <a:pt x="38" y="216"/>
                </a:cubicBezTo>
                <a:cubicBezTo>
                  <a:pt x="19" y="234"/>
                  <a:pt x="18" y="264"/>
                  <a:pt x="36" y="283"/>
                </a:cubicBezTo>
                <a:cubicBezTo>
                  <a:pt x="224" y="482"/>
                  <a:pt x="224" y="482"/>
                  <a:pt x="224" y="482"/>
                </a:cubicBezTo>
                <a:cubicBezTo>
                  <a:pt x="220" y="497"/>
                  <a:pt x="219" y="512"/>
                  <a:pt x="219" y="527"/>
                </a:cubicBezTo>
                <a:cubicBezTo>
                  <a:pt x="76" y="415"/>
                  <a:pt x="76" y="415"/>
                  <a:pt x="76" y="415"/>
                </a:cubicBezTo>
                <a:cubicBezTo>
                  <a:pt x="57" y="401"/>
                  <a:pt x="30" y="404"/>
                  <a:pt x="15" y="423"/>
                </a:cubicBezTo>
                <a:cubicBezTo>
                  <a:pt x="0" y="441"/>
                  <a:pt x="4" y="469"/>
                  <a:pt x="23" y="483"/>
                </a:cubicBezTo>
                <a:cubicBezTo>
                  <a:pt x="304" y="705"/>
                  <a:pt x="304" y="705"/>
                  <a:pt x="304" y="705"/>
                </a:cubicBezTo>
                <a:cubicBezTo>
                  <a:pt x="306" y="707"/>
                  <a:pt x="308" y="708"/>
                  <a:pt x="309" y="709"/>
                </a:cubicBezTo>
                <a:cubicBezTo>
                  <a:pt x="315" y="713"/>
                  <a:pt x="315" y="713"/>
                  <a:pt x="315" y="713"/>
                </a:cubicBezTo>
                <a:cubicBezTo>
                  <a:pt x="317" y="715"/>
                  <a:pt x="320" y="717"/>
                  <a:pt x="323" y="718"/>
                </a:cubicBezTo>
                <a:cubicBezTo>
                  <a:pt x="398" y="766"/>
                  <a:pt x="497" y="766"/>
                  <a:pt x="573" y="710"/>
                </a:cubicBezTo>
                <a:cubicBezTo>
                  <a:pt x="620" y="677"/>
                  <a:pt x="649" y="629"/>
                  <a:pt x="661" y="577"/>
                </a:cubicBezTo>
                <a:cubicBezTo>
                  <a:pt x="741" y="253"/>
                  <a:pt x="741" y="253"/>
                  <a:pt x="741" y="253"/>
                </a:cubicBezTo>
                <a:cubicBezTo>
                  <a:pt x="749" y="220"/>
                  <a:pt x="729" y="188"/>
                  <a:pt x="697" y="179"/>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57"/>
          <p:cNvSpPr>
            <a:spLocks noEditPoints="1"/>
          </p:cNvSpPr>
          <p:nvPr/>
        </p:nvSpPr>
        <p:spPr bwMode="auto">
          <a:xfrm>
            <a:off x="987604" y="2607761"/>
            <a:ext cx="323411" cy="369612"/>
          </a:xfrm>
          <a:custGeom>
            <a:avLst/>
            <a:gdLst/>
            <a:ahLst/>
            <a:cxnLst>
              <a:cxn ang="0">
                <a:pos x="134" y="324"/>
              </a:cxn>
              <a:cxn ang="0">
                <a:pos x="188" y="274"/>
              </a:cxn>
              <a:cxn ang="0">
                <a:pos x="142" y="533"/>
              </a:cxn>
              <a:cxn ang="0">
                <a:pos x="350" y="354"/>
              </a:cxn>
              <a:cxn ang="0">
                <a:pos x="402" y="84"/>
              </a:cxn>
              <a:cxn ang="0">
                <a:pos x="334" y="28"/>
              </a:cxn>
              <a:cxn ang="0">
                <a:pos x="228" y="95"/>
              </a:cxn>
              <a:cxn ang="0">
                <a:pos x="121" y="284"/>
              </a:cxn>
              <a:cxn ang="0">
                <a:pos x="79" y="298"/>
              </a:cxn>
              <a:cxn ang="0">
                <a:pos x="344" y="111"/>
              </a:cxn>
              <a:cxn ang="0">
                <a:pos x="364" y="128"/>
              </a:cxn>
              <a:cxn ang="0">
                <a:pos x="162" y="479"/>
              </a:cxn>
              <a:cxn ang="0">
                <a:pos x="145" y="486"/>
              </a:cxn>
              <a:cxn ang="0">
                <a:pos x="229" y="284"/>
              </a:cxn>
              <a:cxn ang="0">
                <a:pos x="261" y="104"/>
              </a:cxn>
              <a:cxn ang="0">
                <a:pos x="313" y="55"/>
              </a:cxn>
              <a:cxn ang="0">
                <a:pos x="224" y="213"/>
              </a:cxn>
              <a:cxn ang="0">
                <a:pos x="108" y="592"/>
              </a:cxn>
              <a:cxn ang="0">
                <a:pos x="84" y="531"/>
              </a:cxn>
              <a:cxn ang="0">
                <a:pos x="138" y="614"/>
              </a:cxn>
              <a:cxn ang="0">
                <a:pos x="461" y="87"/>
              </a:cxn>
              <a:cxn ang="0">
                <a:pos x="442" y="14"/>
              </a:cxn>
              <a:cxn ang="0">
                <a:pos x="728" y="468"/>
              </a:cxn>
              <a:cxn ang="0">
                <a:pos x="406" y="571"/>
              </a:cxn>
              <a:cxn ang="0">
                <a:pos x="497" y="691"/>
              </a:cxn>
              <a:cxn ang="0">
                <a:pos x="22" y="829"/>
              </a:cxn>
              <a:cxn ang="0">
                <a:pos x="22" y="785"/>
              </a:cxn>
              <a:cxn ang="0">
                <a:pos x="417" y="647"/>
              </a:cxn>
              <a:cxn ang="0">
                <a:pos x="707" y="446"/>
              </a:cxn>
              <a:cxn ang="0">
                <a:pos x="150" y="668"/>
              </a:cxn>
              <a:cxn ang="0">
                <a:pos x="22" y="593"/>
              </a:cxn>
              <a:cxn ang="0">
                <a:pos x="52" y="664"/>
              </a:cxn>
              <a:cxn ang="0">
                <a:pos x="63" y="683"/>
              </a:cxn>
              <a:cxn ang="0">
                <a:pos x="110" y="616"/>
              </a:cxn>
            </a:cxnLst>
            <a:rect l="0" t="0" r="r" b="b"/>
            <a:pathLst>
              <a:path w="728" h="829">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325"/>
          <p:cNvSpPr>
            <a:spLocks noEditPoints="1"/>
          </p:cNvSpPr>
          <p:nvPr/>
        </p:nvSpPr>
        <p:spPr bwMode="auto">
          <a:xfrm>
            <a:off x="1020202" y="3274249"/>
            <a:ext cx="223516" cy="368364"/>
          </a:xfrm>
          <a:custGeom>
            <a:avLst/>
            <a:gdLst/>
            <a:ahLst/>
            <a:cxnLst>
              <a:cxn ang="0">
                <a:pos x="352" y="740"/>
              </a:cxn>
              <a:cxn ang="0">
                <a:pos x="330" y="761"/>
              </a:cxn>
              <a:cxn ang="0">
                <a:pos x="170" y="761"/>
              </a:cxn>
              <a:cxn ang="0">
                <a:pos x="149" y="740"/>
              </a:cxn>
              <a:cxn ang="0">
                <a:pos x="170" y="718"/>
              </a:cxn>
              <a:cxn ang="0">
                <a:pos x="330" y="718"/>
              </a:cxn>
              <a:cxn ang="0">
                <a:pos x="352" y="740"/>
              </a:cxn>
              <a:cxn ang="0">
                <a:pos x="300" y="787"/>
              </a:cxn>
              <a:cxn ang="0">
                <a:pos x="200" y="787"/>
              </a:cxn>
              <a:cxn ang="0">
                <a:pos x="179" y="809"/>
              </a:cxn>
              <a:cxn ang="0">
                <a:pos x="200" y="830"/>
              </a:cxn>
              <a:cxn ang="0">
                <a:pos x="300" y="830"/>
              </a:cxn>
              <a:cxn ang="0">
                <a:pos x="322" y="809"/>
              </a:cxn>
              <a:cxn ang="0">
                <a:pos x="300" y="787"/>
              </a:cxn>
              <a:cxn ang="0">
                <a:pos x="501" y="258"/>
              </a:cxn>
              <a:cxn ang="0">
                <a:pos x="438" y="421"/>
              </a:cxn>
              <a:cxn ang="0">
                <a:pos x="357" y="653"/>
              </a:cxn>
              <a:cxn ang="0">
                <a:pos x="322" y="688"/>
              </a:cxn>
              <a:cxn ang="0">
                <a:pos x="179" y="688"/>
              </a:cxn>
              <a:cxn ang="0">
                <a:pos x="143" y="653"/>
              </a:cxn>
              <a:cxn ang="0">
                <a:pos x="63" y="421"/>
              </a:cxn>
              <a:cxn ang="0">
                <a:pos x="0" y="258"/>
              </a:cxn>
              <a:cxn ang="0">
                <a:pos x="250" y="0"/>
              </a:cxn>
              <a:cxn ang="0">
                <a:pos x="501" y="258"/>
              </a:cxn>
              <a:cxn ang="0">
                <a:pos x="272" y="90"/>
              </a:cxn>
              <a:cxn ang="0">
                <a:pos x="250" y="68"/>
              </a:cxn>
              <a:cxn ang="0">
                <a:pos x="62" y="262"/>
              </a:cxn>
              <a:cxn ang="0">
                <a:pos x="83" y="283"/>
              </a:cxn>
              <a:cxn ang="0">
                <a:pos x="105" y="262"/>
              </a:cxn>
              <a:cxn ang="0">
                <a:pos x="250" y="111"/>
              </a:cxn>
              <a:cxn ang="0">
                <a:pos x="272" y="90"/>
              </a:cxn>
            </a:cxnLst>
            <a:rect l="0" t="0" r="r" b="b"/>
            <a:pathLst>
              <a:path w="501" h="830">
                <a:moveTo>
                  <a:pt x="352" y="740"/>
                </a:moveTo>
                <a:cubicBezTo>
                  <a:pt x="352" y="752"/>
                  <a:pt x="342" y="761"/>
                  <a:pt x="330" y="761"/>
                </a:cubicBezTo>
                <a:cubicBezTo>
                  <a:pt x="170" y="761"/>
                  <a:pt x="170" y="761"/>
                  <a:pt x="170" y="761"/>
                </a:cubicBezTo>
                <a:cubicBezTo>
                  <a:pt x="158" y="761"/>
                  <a:pt x="149" y="752"/>
                  <a:pt x="149" y="740"/>
                </a:cubicBezTo>
                <a:cubicBezTo>
                  <a:pt x="149" y="728"/>
                  <a:pt x="158" y="718"/>
                  <a:pt x="170" y="718"/>
                </a:cubicBezTo>
                <a:cubicBezTo>
                  <a:pt x="330" y="718"/>
                  <a:pt x="330" y="718"/>
                  <a:pt x="330" y="718"/>
                </a:cubicBezTo>
                <a:cubicBezTo>
                  <a:pt x="342" y="718"/>
                  <a:pt x="352" y="728"/>
                  <a:pt x="352" y="740"/>
                </a:cubicBezTo>
                <a:close/>
                <a:moveTo>
                  <a:pt x="300" y="787"/>
                </a:moveTo>
                <a:cubicBezTo>
                  <a:pt x="200" y="787"/>
                  <a:pt x="200" y="787"/>
                  <a:pt x="200" y="787"/>
                </a:cubicBezTo>
                <a:cubicBezTo>
                  <a:pt x="188" y="787"/>
                  <a:pt x="179" y="797"/>
                  <a:pt x="179" y="809"/>
                </a:cubicBezTo>
                <a:cubicBezTo>
                  <a:pt x="179" y="821"/>
                  <a:pt x="188" y="830"/>
                  <a:pt x="200" y="830"/>
                </a:cubicBezTo>
                <a:cubicBezTo>
                  <a:pt x="300" y="830"/>
                  <a:pt x="300" y="830"/>
                  <a:pt x="300" y="830"/>
                </a:cubicBezTo>
                <a:cubicBezTo>
                  <a:pt x="312" y="830"/>
                  <a:pt x="322" y="821"/>
                  <a:pt x="322" y="809"/>
                </a:cubicBezTo>
                <a:cubicBezTo>
                  <a:pt x="322" y="797"/>
                  <a:pt x="312" y="787"/>
                  <a:pt x="300" y="787"/>
                </a:cubicBezTo>
                <a:close/>
                <a:moveTo>
                  <a:pt x="501" y="258"/>
                </a:moveTo>
                <a:cubicBezTo>
                  <a:pt x="501" y="336"/>
                  <a:pt x="469" y="379"/>
                  <a:pt x="438" y="421"/>
                </a:cubicBezTo>
                <a:cubicBezTo>
                  <a:pt x="400" y="472"/>
                  <a:pt x="360" y="525"/>
                  <a:pt x="357" y="653"/>
                </a:cubicBezTo>
                <a:cubicBezTo>
                  <a:pt x="357" y="672"/>
                  <a:pt x="341" y="688"/>
                  <a:pt x="322" y="688"/>
                </a:cubicBezTo>
                <a:cubicBezTo>
                  <a:pt x="179" y="688"/>
                  <a:pt x="179" y="688"/>
                  <a:pt x="179" y="688"/>
                </a:cubicBezTo>
                <a:cubicBezTo>
                  <a:pt x="159" y="688"/>
                  <a:pt x="144" y="672"/>
                  <a:pt x="143" y="653"/>
                </a:cubicBezTo>
                <a:cubicBezTo>
                  <a:pt x="140" y="525"/>
                  <a:pt x="101" y="472"/>
                  <a:pt x="63" y="421"/>
                </a:cubicBezTo>
                <a:cubicBezTo>
                  <a:pt x="32" y="379"/>
                  <a:pt x="0" y="336"/>
                  <a:pt x="0" y="258"/>
                </a:cubicBezTo>
                <a:cubicBezTo>
                  <a:pt x="0" y="134"/>
                  <a:pt x="78" y="0"/>
                  <a:pt x="250" y="0"/>
                </a:cubicBezTo>
                <a:cubicBezTo>
                  <a:pt x="422" y="0"/>
                  <a:pt x="501" y="134"/>
                  <a:pt x="501" y="258"/>
                </a:cubicBezTo>
                <a:close/>
                <a:moveTo>
                  <a:pt x="272" y="90"/>
                </a:moveTo>
                <a:cubicBezTo>
                  <a:pt x="272" y="78"/>
                  <a:pt x="262" y="68"/>
                  <a:pt x="250" y="68"/>
                </a:cubicBezTo>
                <a:cubicBezTo>
                  <a:pt x="157" y="68"/>
                  <a:pt x="62" y="128"/>
                  <a:pt x="62" y="262"/>
                </a:cubicBezTo>
                <a:cubicBezTo>
                  <a:pt x="62" y="273"/>
                  <a:pt x="72" y="283"/>
                  <a:pt x="83" y="283"/>
                </a:cubicBezTo>
                <a:cubicBezTo>
                  <a:pt x="95" y="283"/>
                  <a:pt x="105" y="273"/>
                  <a:pt x="105" y="262"/>
                </a:cubicBezTo>
                <a:cubicBezTo>
                  <a:pt x="105" y="151"/>
                  <a:pt x="183" y="111"/>
                  <a:pt x="250" y="111"/>
                </a:cubicBezTo>
                <a:cubicBezTo>
                  <a:pt x="262" y="111"/>
                  <a:pt x="272" y="102"/>
                  <a:pt x="272" y="90"/>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3051"/>
          <p:cNvSpPr>
            <a:spLocks noEditPoints="1"/>
          </p:cNvSpPr>
          <p:nvPr/>
        </p:nvSpPr>
        <p:spPr bwMode="auto">
          <a:xfrm>
            <a:off x="993214" y="4649671"/>
            <a:ext cx="244743" cy="338395"/>
          </a:xfrm>
          <a:custGeom>
            <a:avLst/>
            <a:gdLst/>
            <a:ahLst/>
            <a:cxnLst>
              <a:cxn ang="0">
                <a:pos x="546" y="718"/>
              </a:cxn>
              <a:cxn ang="0">
                <a:pos x="34" y="753"/>
              </a:cxn>
              <a:cxn ang="0">
                <a:pos x="0" y="67"/>
              </a:cxn>
              <a:cxn ang="0">
                <a:pos x="194" y="32"/>
              </a:cxn>
              <a:cxn ang="0">
                <a:pos x="182" y="73"/>
              </a:cxn>
              <a:cxn ang="0">
                <a:pos x="36" y="719"/>
              </a:cxn>
              <a:cxn ang="0">
                <a:pos x="509" y="73"/>
              </a:cxn>
              <a:cxn ang="0">
                <a:pos x="355" y="57"/>
              </a:cxn>
              <a:cxn ang="0">
                <a:pos x="511" y="32"/>
              </a:cxn>
              <a:cxn ang="0">
                <a:pos x="468" y="203"/>
              </a:cxn>
              <a:cxn ang="0">
                <a:pos x="77" y="676"/>
              </a:cxn>
              <a:cxn ang="0">
                <a:pos x="79" y="203"/>
              </a:cxn>
              <a:cxn ang="0">
                <a:pos x="468" y="203"/>
              </a:cxn>
              <a:cxn ang="0">
                <a:pos x="255" y="401"/>
              </a:cxn>
              <a:cxn ang="0">
                <a:pos x="160" y="446"/>
              </a:cxn>
              <a:cxn ang="0">
                <a:pos x="130" y="477"/>
              </a:cxn>
              <a:cxn ang="0">
                <a:pos x="185" y="523"/>
              </a:cxn>
              <a:cxn ang="0">
                <a:pos x="286" y="431"/>
              </a:cxn>
              <a:cxn ang="0">
                <a:pos x="286" y="267"/>
              </a:cxn>
              <a:cxn ang="0">
                <a:pos x="185" y="337"/>
              </a:cxn>
              <a:cxn ang="0">
                <a:pos x="130" y="312"/>
              </a:cxn>
              <a:cxn ang="0">
                <a:pos x="170" y="383"/>
              </a:cxn>
              <a:cxn ang="0">
                <a:pos x="200" y="383"/>
              </a:cxn>
              <a:cxn ang="0">
                <a:pos x="286" y="267"/>
              </a:cxn>
              <a:cxn ang="0">
                <a:pos x="111" y="104"/>
              </a:cxn>
              <a:cxn ang="0">
                <a:pos x="216" y="57"/>
              </a:cxn>
              <a:cxn ang="0">
                <a:pos x="329" y="57"/>
              </a:cxn>
              <a:cxn ang="0">
                <a:pos x="435" y="104"/>
              </a:cxn>
              <a:cxn ang="0">
                <a:pos x="468" y="168"/>
              </a:cxn>
              <a:cxn ang="0">
                <a:pos x="79" y="177"/>
              </a:cxn>
              <a:cxn ang="0">
                <a:pos x="77" y="138"/>
              </a:cxn>
              <a:cxn ang="0">
                <a:pos x="273" y="79"/>
              </a:cxn>
              <a:cxn ang="0">
                <a:pos x="273" y="34"/>
              </a:cxn>
            </a:cxnLst>
            <a:rect l="0" t="0" r="r" b="b"/>
            <a:pathLst>
              <a:path w="546" h="753">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29"/>
          <p:cNvSpPr>
            <a:spLocks noEditPoints="1"/>
          </p:cNvSpPr>
          <p:nvPr/>
        </p:nvSpPr>
        <p:spPr bwMode="auto">
          <a:xfrm>
            <a:off x="982102" y="1946575"/>
            <a:ext cx="253484" cy="297188"/>
          </a:xfrm>
          <a:custGeom>
            <a:avLst/>
            <a:gdLst/>
            <a:ahLst/>
            <a:cxnLst>
              <a:cxn ang="0">
                <a:pos x="534" y="143"/>
              </a:cxn>
              <a:cxn ang="0">
                <a:pos x="426" y="35"/>
              </a:cxn>
              <a:cxn ang="0">
                <a:pos x="392" y="0"/>
              </a:cxn>
              <a:cxn ang="0">
                <a:pos x="105" y="0"/>
              </a:cxn>
              <a:cxn ang="0">
                <a:pos x="71" y="35"/>
              </a:cxn>
              <a:cxn ang="0">
                <a:pos x="71" y="137"/>
              </a:cxn>
              <a:cxn ang="0">
                <a:pos x="108" y="151"/>
              </a:cxn>
              <a:cxn ang="0">
                <a:pos x="382" y="425"/>
              </a:cxn>
              <a:cxn ang="0">
                <a:pos x="428" y="598"/>
              </a:cxn>
              <a:cxn ang="0">
                <a:pos x="258" y="552"/>
              </a:cxn>
              <a:cxn ang="0">
                <a:pos x="71" y="366"/>
              </a:cxn>
              <a:cxn ang="0">
                <a:pos x="71" y="635"/>
              </a:cxn>
              <a:cxn ang="0">
                <a:pos x="105" y="670"/>
              </a:cxn>
              <a:cxn ang="0">
                <a:pos x="534" y="670"/>
              </a:cxn>
              <a:cxn ang="0">
                <a:pos x="569" y="635"/>
              </a:cxn>
              <a:cxn ang="0">
                <a:pos x="569" y="177"/>
              </a:cxn>
              <a:cxn ang="0">
                <a:pos x="534" y="143"/>
              </a:cxn>
              <a:cxn ang="0">
                <a:pos x="387" y="182"/>
              </a:cxn>
              <a:cxn ang="0">
                <a:pos x="387" y="52"/>
              </a:cxn>
              <a:cxn ang="0">
                <a:pos x="426" y="91"/>
              </a:cxn>
              <a:cxn ang="0">
                <a:pos x="426" y="143"/>
              </a:cxn>
              <a:cxn ang="0">
                <a:pos x="478" y="143"/>
              </a:cxn>
              <a:cxn ang="0">
                <a:pos x="517" y="182"/>
              </a:cxn>
              <a:cxn ang="0">
                <a:pos x="387" y="182"/>
              </a:cxn>
              <a:cxn ang="0">
                <a:pos x="76" y="272"/>
              </a:cxn>
              <a:cxn ang="0">
                <a:pos x="268" y="464"/>
              </a:cxn>
              <a:cxn ang="0">
                <a:pos x="253" y="492"/>
              </a:cxn>
              <a:cxn ang="0">
                <a:pos x="48" y="287"/>
              </a:cxn>
              <a:cxn ang="0">
                <a:pos x="10" y="249"/>
              </a:cxn>
              <a:cxn ang="0">
                <a:pos x="0" y="239"/>
              </a:cxn>
              <a:cxn ang="0">
                <a:pos x="15" y="211"/>
              </a:cxn>
              <a:cxn ang="0">
                <a:pos x="31" y="228"/>
              </a:cxn>
              <a:cxn ang="0">
                <a:pos x="76" y="272"/>
              </a:cxn>
              <a:cxn ang="0">
                <a:pos x="79" y="180"/>
              </a:cxn>
              <a:cxn ang="0">
                <a:pos x="70" y="170"/>
              </a:cxn>
              <a:cxn ang="0">
                <a:pos x="42" y="185"/>
              </a:cxn>
              <a:cxn ang="0">
                <a:pos x="58" y="201"/>
              </a:cxn>
              <a:cxn ang="0">
                <a:pos x="102" y="246"/>
              </a:cxn>
              <a:cxn ang="0">
                <a:pos x="294" y="438"/>
              </a:cxn>
              <a:cxn ang="0">
                <a:pos x="322" y="423"/>
              </a:cxn>
              <a:cxn ang="0">
                <a:pos x="117" y="218"/>
              </a:cxn>
              <a:cxn ang="0">
                <a:pos x="79" y="180"/>
              </a:cxn>
              <a:cxn ang="0">
                <a:pos x="374" y="494"/>
              </a:cxn>
              <a:cxn ang="0">
                <a:pos x="341" y="511"/>
              </a:cxn>
              <a:cxn ang="0">
                <a:pos x="324" y="544"/>
              </a:cxn>
              <a:cxn ang="0">
                <a:pos x="392" y="562"/>
              </a:cxn>
              <a:cxn ang="0">
                <a:pos x="374" y="494"/>
              </a:cxn>
            </a:cxnLst>
            <a:rect l="0" t="0" r="r" b="b"/>
            <a:pathLst>
              <a:path w="569" h="670">
                <a:moveTo>
                  <a:pt x="534" y="143"/>
                </a:moveTo>
                <a:cubicBezTo>
                  <a:pt x="426" y="35"/>
                  <a:pt x="426" y="35"/>
                  <a:pt x="426" y="35"/>
                </a:cubicBezTo>
                <a:cubicBezTo>
                  <a:pt x="392" y="0"/>
                  <a:pt x="392" y="0"/>
                  <a:pt x="392" y="0"/>
                </a:cubicBezTo>
                <a:cubicBezTo>
                  <a:pt x="105" y="0"/>
                  <a:pt x="105" y="0"/>
                  <a:pt x="105" y="0"/>
                </a:cubicBezTo>
                <a:cubicBezTo>
                  <a:pt x="86" y="0"/>
                  <a:pt x="71" y="16"/>
                  <a:pt x="71" y="35"/>
                </a:cubicBezTo>
                <a:cubicBezTo>
                  <a:pt x="71" y="137"/>
                  <a:pt x="71" y="137"/>
                  <a:pt x="71" y="137"/>
                </a:cubicBezTo>
                <a:cubicBezTo>
                  <a:pt x="85" y="137"/>
                  <a:pt x="98" y="142"/>
                  <a:pt x="108" y="151"/>
                </a:cubicBezTo>
                <a:cubicBezTo>
                  <a:pt x="382" y="425"/>
                  <a:pt x="382" y="425"/>
                  <a:pt x="382" y="425"/>
                </a:cubicBezTo>
                <a:cubicBezTo>
                  <a:pt x="428" y="598"/>
                  <a:pt x="428" y="598"/>
                  <a:pt x="428" y="598"/>
                </a:cubicBezTo>
                <a:cubicBezTo>
                  <a:pt x="258" y="552"/>
                  <a:pt x="258" y="552"/>
                  <a:pt x="258" y="552"/>
                </a:cubicBezTo>
                <a:cubicBezTo>
                  <a:pt x="71" y="366"/>
                  <a:pt x="71" y="366"/>
                  <a:pt x="71" y="366"/>
                </a:cubicBezTo>
                <a:cubicBezTo>
                  <a:pt x="71" y="635"/>
                  <a:pt x="71" y="635"/>
                  <a:pt x="71" y="635"/>
                </a:cubicBezTo>
                <a:cubicBezTo>
                  <a:pt x="71" y="655"/>
                  <a:pt x="86" y="670"/>
                  <a:pt x="105" y="670"/>
                </a:cubicBezTo>
                <a:cubicBezTo>
                  <a:pt x="534" y="670"/>
                  <a:pt x="534" y="670"/>
                  <a:pt x="534" y="670"/>
                </a:cubicBezTo>
                <a:cubicBezTo>
                  <a:pt x="553" y="670"/>
                  <a:pt x="569" y="655"/>
                  <a:pt x="569" y="635"/>
                </a:cubicBezTo>
                <a:cubicBezTo>
                  <a:pt x="569" y="177"/>
                  <a:pt x="569" y="177"/>
                  <a:pt x="569" y="177"/>
                </a:cubicBezTo>
                <a:lnTo>
                  <a:pt x="534" y="143"/>
                </a:lnTo>
                <a:close/>
                <a:moveTo>
                  <a:pt x="387" y="182"/>
                </a:moveTo>
                <a:cubicBezTo>
                  <a:pt x="387" y="52"/>
                  <a:pt x="387" y="52"/>
                  <a:pt x="387" y="52"/>
                </a:cubicBezTo>
                <a:cubicBezTo>
                  <a:pt x="426" y="91"/>
                  <a:pt x="426" y="91"/>
                  <a:pt x="426" y="91"/>
                </a:cubicBezTo>
                <a:cubicBezTo>
                  <a:pt x="426" y="143"/>
                  <a:pt x="426" y="143"/>
                  <a:pt x="426" y="143"/>
                </a:cubicBezTo>
                <a:cubicBezTo>
                  <a:pt x="478" y="143"/>
                  <a:pt x="478" y="143"/>
                  <a:pt x="478" y="143"/>
                </a:cubicBezTo>
                <a:cubicBezTo>
                  <a:pt x="517" y="182"/>
                  <a:pt x="517" y="182"/>
                  <a:pt x="517" y="182"/>
                </a:cubicBezTo>
                <a:lnTo>
                  <a:pt x="387" y="182"/>
                </a:lnTo>
                <a:close/>
                <a:moveTo>
                  <a:pt x="76" y="272"/>
                </a:moveTo>
                <a:cubicBezTo>
                  <a:pt x="268" y="464"/>
                  <a:pt x="268" y="464"/>
                  <a:pt x="268" y="464"/>
                </a:cubicBezTo>
                <a:cubicBezTo>
                  <a:pt x="261" y="473"/>
                  <a:pt x="256" y="483"/>
                  <a:pt x="253" y="492"/>
                </a:cubicBezTo>
                <a:cubicBezTo>
                  <a:pt x="48" y="287"/>
                  <a:pt x="48" y="287"/>
                  <a:pt x="48" y="287"/>
                </a:cubicBezTo>
                <a:cubicBezTo>
                  <a:pt x="10" y="249"/>
                  <a:pt x="10" y="249"/>
                  <a:pt x="10" y="249"/>
                </a:cubicBezTo>
                <a:cubicBezTo>
                  <a:pt x="0" y="239"/>
                  <a:pt x="0" y="239"/>
                  <a:pt x="0" y="239"/>
                </a:cubicBezTo>
                <a:cubicBezTo>
                  <a:pt x="4" y="230"/>
                  <a:pt x="9" y="220"/>
                  <a:pt x="15" y="211"/>
                </a:cubicBezTo>
                <a:cubicBezTo>
                  <a:pt x="31" y="228"/>
                  <a:pt x="31" y="228"/>
                  <a:pt x="31" y="228"/>
                </a:cubicBezTo>
                <a:lnTo>
                  <a:pt x="76" y="272"/>
                </a:lnTo>
                <a:close/>
                <a:moveTo>
                  <a:pt x="79" y="180"/>
                </a:moveTo>
                <a:cubicBezTo>
                  <a:pt x="70" y="170"/>
                  <a:pt x="70" y="170"/>
                  <a:pt x="70" y="170"/>
                </a:cubicBezTo>
                <a:cubicBezTo>
                  <a:pt x="60" y="173"/>
                  <a:pt x="51" y="178"/>
                  <a:pt x="42" y="185"/>
                </a:cubicBezTo>
                <a:cubicBezTo>
                  <a:pt x="58" y="201"/>
                  <a:pt x="58" y="201"/>
                  <a:pt x="58" y="201"/>
                </a:cubicBezTo>
                <a:cubicBezTo>
                  <a:pt x="102" y="246"/>
                  <a:pt x="102" y="246"/>
                  <a:pt x="102" y="246"/>
                </a:cubicBezTo>
                <a:cubicBezTo>
                  <a:pt x="294" y="438"/>
                  <a:pt x="294" y="438"/>
                  <a:pt x="294" y="438"/>
                </a:cubicBezTo>
                <a:cubicBezTo>
                  <a:pt x="303" y="431"/>
                  <a:pt x="313" y="426"/>
                  <a:pt x="322" y="423"/>
                </a:cubicBezTo>
                <a:cubicBezTo>
                  <a:pt x="117" y="218"/>
                  <a:pt x="117" y="218"/>
                  <a:pt x="117" y="218"/>
                </a:cubicBezTo>
                <a:lnTo>
                  <a:pt x="79" y="180"/>
                </a:lnTo>
                <a:close/>
                <a:moveTo>
                  <a:pt x="374" y="494"/>
                </a:moveTo>
                <a:cubicBezTo>
                  <a:pt x="367" y="494"/>
                  <a:pt x="353" y="498"/>
                  <a:pt x="341" y="511"/>
                </a:cubicBezTo>
                <a:cubicBezTo>
                  <a:pt x="328" y="523"/>
                  <a:pt x="325" y="536"/>
                  <a:pt x="324" y="544"/>
                </a:cubicBezTo>
                <a:cubicBezTo>
                  <a:pt x="392" y="562"/>
                  <a:pt x="392" y="562"/>
                  <a:pt x="392" y="562"/>
                </a:cubicBezTo>
                <a:lnTo>
                  <a:pt x="374" y="494"/>
                </a:ln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357">
            <a:extLst>
              <a:ext uri="{FF2B5EF4-FFF2-40B4-BE49-F238E27FC236}">
                <a16:creationId xmlns:a16="http://schemas.microsoft.com/office/drawing/2014/main" id="{2939725B-06B5-4371-88B7-AD3E69F4A298}"/>
              </a:ext>
            </a:extLst>
          </p:cNvPr>
          <p:cNvSpPr>
            <a:spLocks noEditPoints="1"/>
          </p:cNvSpPr>
          <p:nvPr/>
        </p:nvSpPr>
        <p:spPr bwMode="auto">
          <a:xfrm>
            <a:off x="987606" y="4038999"/>
            <a:ext cx="323411" cy="369612"/>
          </a:xfrm>
          <a:custGeom>
            <a:avLst/>
            <a:gdLst/>
            <a:ahLst/>
            <a:cxnLst>
              <a:cxn ang="0">
                <a:pos x="134" y="324"/>
              </a:cxn>
              <a:cxn ang="0">
                <a:pos x="188" y="274"/>
              </a:cxn>
              <a:cxn ang="0">
                <a:pos x="142" y="533"/>
              </a:cxn>
              <a:cxn ang="0">
                <a:pos x="350" y="354"/>
              </a:cxn>
              <a:cxn ang="0">
                <a:pos x="402" y="84"/>
              </a:cxn>
              <a:cxn ang="0">
                <a:pos x="334" y="28"/>
              </a:cxn>
              <a:cxn ang="0">
                <a:pos x="228" y="95"/>
              </a:cxn>
              <a:cxn ang="0">
                <a:pos x="121" y="284"/>
              </a:cxn>
              <a:cxn ang="0">
                <a:pos x="79" y="298"/>
              </a:cxn>
              <a:cxn ang="0">
                <a:pos x="344" y="111"/>
              </a:cxn>
              <a:cxn ang="0">
                <a:pos x="364" y="128"/>
              </a:cxn>
              <a:cxn ang="0">
                <a:pos x="162" y="479"/>
              </a:cxn>
              <a:cxn ang="0">
                <a:pos x="145" y="486"/>
              </a:cxn>
              <a:cxn ang="0">
                <a:pos x="229" y="284"/>
              </a:cxn>
              <a:cxn ang="0">
                <a:pos x="261" y="104"/>
              </a:cxn>
              <a:cxn ang="0">
                <a:pos x="313" y="55"/>
              </a:cxn>
              <a:cxn ang="0">
                <a:pos x="224" y="213"/>
              </a:cxn>
              <a:cxn ang="0">
                <a:pos x="108" y="592"/>
              </a:cxn>
              <a:cxn ang="0">
                <a:pos x="84" y="531"/>
              </a:cxn>
              <a:cxn ang="0">
                <a:pos x="138" y="614"/>
              </a:cxn>
              <a:cxn ang="0">
                <a:pos x="461" y="87"/>
              </a:cxn>
              <a:cxn ang="0">
                <a:pos x="442" y="14"/>
              </a:cxn>
              <a:cxn ang="0">
                <a:pos x="728" y="468"/>
              </a:cxn>
              <a:cxn ang="0">
                <a:pos x="406" y="571"/>
              </a:cxn>
              <a:cxn ang="0">
                <a:pos x="497" y="691"/>
              </a:cxn>
              <a:cxn ang="0">
                <a:pos x="22" y="829"/>
              </a:cxn>
              <a:cxn ang="0">
                <a:pos x="22" y="785"/>
              </a:cxn>
              <a:cxn ang="0">
                <a:pos x="417" y="647"/>
              </a:cxn>
              <a:cxn ang="0">
                <a:pos x="707" y="446"/>
              </a:cxn>
              <a:cxn ang="0">
                <a:pos x="150" y="668"/>
              </a:cxn>
              <a:cxn ang="0">
                <a:pos x="22" y="593"/>
              </a:cxn>
              <a:cxn ang="0">
                <a:pos x="52" y="664"/>
              </a:cxn>
              <a:cxn ang="0">
                <a:pos x="63" y="683"/>
              </a:cxn>
              <a:cxn ang="0">
                <a:pos x="110" y="616"/>
              </a:cxn>
            </a:cxnLst>
            <a:rect l="0" t="0" r="r" b="b"/>
            <a:pathLst>
              <a:path w="728" h="829">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757F53EE-9EC0-4C55-A320-85257AB308A5}"/>
              </a:ext>
            </a:extLst>
          </p:cNvPr>
          <p:cNvSpPr/>
          <p:nvPr/>
        </p:nvSpPr>
        <p:spPr>
          <a:xfrm>
            <a:off x="1515683" y="4034643"/>
            <a:ext cx="5622052" cy="338554"/>
          </a:xfrm>
          <a:prstGeom prst="rect">
            <a:avLst/>
          </a:prstGeom>
        </p:spPr>
        <p:txBody>
          <a:bodyPr wrap="none">
            <a:spAutoFit/>
          </a:bodyPr>
          <a:lstStyle/>
          <a:p>
            <a:r>
              <a:rPr lang="nl-BE" sz="1600" dirty="0">
                <a:latin typeface="FlandersArtSans-Bold" panose="00000800000000000000" pitchFamily="2" charset="0"/>
              </a:rPr>
              <a:t>First </a:t>
            </a:r>
            <a:r>
              <a:rPr lang="nl-BE" sz="1600" dirty="0" err="1">
                <a:latin typeface="FlandersArtSans-Bold" panose="00000800000000000000" pitchFamily="2" charset="0"/>
              </a:rPr>
              <a:t>attempt</a:t>
            </a:r>
            <a:r>
              <a:rPr lang="nl-BE" sz="1600" dirty="0">
                <a:latin typeface="FlandersArtSans-Bold" panose="00000800000000000000" pitchFamily="2" charset="0"/>
              </a:rPr>
              <a:t> </a:t>
            </a:r>
            <a:r>
              <a:rPr lang="nl-BE" sz="1600" dirty="0" err="1">
                <a:latin typeface="FlandersArtSans-Bold" panose="00000800000000000000" pitchFamily="2" charset="0"/>
              </a:rPr>
              <a:t>for</a:t>
            </a:r>
            <a:r>
              <a:rPr lang="nl-BE" sz="1600" dirty="0">
                <a:latin typeface="FlandersArtSans-Bold" panose="00000800000000000000" pitchFamily="2" charset="0"/>
              </a:rPr>
              <a:t> a data model: feedback </a:t>
            </a:r>
            <a:r>
              <a:rPr lang="nl-BE" sz="1600" dirty="0" err="1">
                <a:latin typeface="FlandersArtSans-Bold" panose="00000800000000000000" pitchFamily="2" charset="0"/>
              </a:rPr>
              <a:t>and</a:t>
            </a:r>
            <a:r>
              <a:rPr lang="nl-BE" sz="1600" dirty="0">
                <a:latin typeface="FlandersArtSans-Bold" panose="00000800000000000000" pitchFamily="2" charset="0"/>
              </a:rPr>
              <a:t> brainstorm</a:t>
            </a:r>
            <a:endParaRPr lang="en-GB" sz="1600" dirty="0">
              <a:latin typeface="FlandersArtSans-Bold" panose="000008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 name="Oval 3"/>
          <p:cNvSpPr/>
          <p:nvPr/>
        </p:nvSpPr>
        <p:spPr>
          <a:xfrm>
            <a:off x="1336284" y="1669147"/>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rPr>
              <a:t>35</a:t>
            </a:r>
          </a:p>
        </p:txBody>
      </p:sp>
      <p:sp>
        <p:nvSpPr>
          <p:cNvPr id="9" name="Oval 8"/>
          <p:cNvSpPr/>
          <p:nvPr/>
        </p:nvSpPr>
        <p:spPr>
          <a:xfrm>
            <a:off x="4012809" y="1669147"/>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18</a:t>
            </a:r>
          </a:p>
        </p:txBody>
      </p:sp>
      <p:sp>
        <p:nvSpPr>
          <p:cNvPr id="10" name="Oval 9"/>
          <p:cNvSpPr/>
          <p:nvPr/>
        </p:nvSpPr>
        <p:spPr>
          <a:xfrm>
            <a:off x="6689334" y="1669147"/>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3</a:t>
            </a:r>
          </a:p>
        </p:txBody>
      </p:sp>
      <p:sp>
        <p:nvSpPr>
          <p:cNvPr id="5" name="TextBox 4"/>
          <p:cNvSpPr txBox="1"/>
          <p:nvPr/>
        </p:nvSpPr>
        <p:spPr>
          <a:xfrm>
            <a:off x="1216715" y="3021697"/>
            <a:ext cx="1481138" cy="523220"/>
          </a:xfrm>
          <a:prstGeom prst="rect">
            <a:avLst/>
          </a:prstGeom>
          <a:noFill/>
        </p:spPr>
        <p:txBody>
          <a:bodyPr wrap="square" rtlCol="0">
            <a:spAutoFit/>
          </a:bodyPr>
          <a:lstStyle/>
          <a:p>
            <a:pPr algn="ctr"/>
            <a:r>
              <a:rPr lang="en-US" b="1" dirty="0"/>
              <a:t>Recognized standards</a:t>
            </a:r>
          </a:p>
        </p:txBody>
      </p:sp>
      <p:sp>
        <p:nvSpPr>
          <p:cNvPr id="12" name="TextBox 11"/>
          <p:cNvSpPr txBox="1"/>
          <p:nvPr/>
        </p:nvSpPr>
        <p:spPr>
          <a:xfrm>
            <a:off x="3893240" y="3021697"/>
            <a:ext cx="1481138" cy="523220"/>
          </a:xfrm>
          <a:prstGeom prst="rect">
            <a:avLst/>
          </a:prstGeom>
          <a:noFill/>
        </p:spPr>
        <p:txBody>
          <a:bodyPr wrap="square" rtlCol="0">
            <a:spAutoFit/>
          </a:bodyPr>
          <a:lstStyle/>
          <a:p>
            <a:pPr algn="ctr"/>
            <a:r>
              <a:rPr lang="en-US" b="1" dirty="0"/>
              <a:t>Candidate standards</a:t>
            </a:r>
          </a:p>
        </p:txBody>
      </p:sp>
      <p:sp>
        <p:nvSpPr>
          <p:cNvPr id="13" name="TextBox 12"/>
          <p:cNvSpPr txBox="1"/>
          <p:nvPr/>
        </p:nvSpPr>
        <p:spPr>
          <a:xfrm>
            <a:off x="6569765" y="3021697"/>
            <a:ext cx="1481138" cy="523220"/>
          </a:xfrm>
          <a:prstGeom prst="rect">
            <a:avLst/>
          </a:prstGeom>
          <a:noFill/>
        </p:spPr>
        <p:txBody>
          <a:bodyPr wrap="square" rtlCol="0">
            <a:spAutoFit/>
          </a:bodyPr>
          <a:lstStyle/>
          <a:p>
            <a:pPr algn="ctr"/>
            <a:r>
              <a:rPr lang="en-US" b="1" dirty="0"/>
              <a:t>Standards in development</a:t>
            </a:r>
          </a:p>
        </p:txBody>
      </p:sp>
      <p:sp>
        <p:nvSpPr>
          <p:cNvPr id="11" name="Google Shape;242;g71eeb774cb_0_278">
            <a:extLst>
              <a:ext uri="{FF2B5EF4-FFF2-40B4-BE49-F238E27FC236}">
                <a16:creationId xmlns:a16="http://schemas.microsoft.com/office/drawing/2014/main" id="{03DAE374-B66E-4EE5-8164-BC912D58B33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Status of OSLO in 2020</a:t>
            </a:r>
          </a:p>
        </p:txBody>
      </p:sp>
    </p:spTree>
    <p:extLst>
      <p:ext uri="{BB962C8B-B14F-4D97-AF65-F5344CB8AC3E}">
        <p14:creationId xmlns:p14="http://schemas.microsoft.com/office/powerpoint/2010/main" val="1779312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B9374-A068-4BE7-B295-167C9BE8DF90}"/>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8D0E23-064B-44BA-ACD6-ECED91FAECA8}"/>
              </a:ext>
            </a:extLst>
          </p:cNvPr>
          <p:cNvPicPr>
            <a:picLocks noChangeAspect="1"/>
          </p:cNvPicPr>
          <p:nvPr/>
        </p:nvPicPr>
        <p:blipFill>
          <a:blip r:embed="rId3"/>
          <a:stretch>
            <a:fillRect/>
          </a:stretch>
        </p:blipFill>
        <p:spPr>
          <a:xfrm>
            <a:off x="0" y="1306657"/>
            <a:ext cx="9144000" cy="3815644"/>
          </a:xfrm>
          <a:prstGeom prst="rect">
            <a:avLst/>
          </a:prstGeom>
        </p:spPr>
      </p:pic>
      <p:sp>
        <p:nvSpPr>
          <p:cNvPr id="3" name="Title 2">
            <a:extLst>
              <a:ext uri="{FF2B5EF4-FFF2-40B4-BE49-F238E27FC236}">
                <a16:creationId xmlns:a16="http://schemas.microsoft.com/office/drawing/2014/main" id="{51106676-DD8F-4D4A-8B14-4542AD22A674}"/>
              </a:ext>
            </a:extLst>
          </p:cNvPr>
          <p:cNvSpPr>
            <a:spLocks noGrp="1"/>
          </p:cNvSpPr>
          <p:nvPr>
            <p:ph type="title"/>
          </p:nvPr>
        </p:nvSpPr>
        <p:spPr/>
        <p:txBody>
          <a:bodyPr/>
          <a:lstStyle/>
          <a:p>
            <a:r>
              <a:rPr lang="nl-BE" dirty="0"/>
              <a:t>An </a:t>
            </a:r>
            <a:r>
              <a:rPr lang="nl-BE" dirty="0" err="1"/>
              <a:t>example</a:t>
            </a:r>
            <a:endParaRPr lang="en-GB" dirty="0"/>
          </a:p>
        </p:txBody>
      </p:sp>
    </p:spTree>
    <p:extLst>
      <p:ext uri="{BB962C8B-B14F-4D97-AF65-F5344CB8AC3E}">
        <p14:creationId xmlns:p14="http://schemas.microsoft.com/office/powerpoint/2010/main" val="2678147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9" name="Afbeelding 19" descr="Afbeelding met schermafbeelding&#10;&#10;Beschrijving is gegenereerd met zeer hoge betrouwbaarheid">
            <a:extLst>
              <a:ext uri="{FF2B5EF4-FFF2-40B4-BE49-F238E27FC236}">
                <a16:creationId xmlns:a16="http://schemas.microsoft.com/office/drawing/2014/main" id="{8488F737-07BC-4453-8EE2-E449D17FA675}"/>
              </a:ext>
            </a:extLst>
          </p:cNvPr>
          <p:cNvPicPr>
            <a:picLocks noChangeAspect="1"/>
          </p:cNvPicPr>
          <p:nvPr/>
        </p:nvPicPr>
        <p:blipFill>
          <a:blip r:embed="rId3"/>
          <a:stretch>
            <a:fillRect/>
          </a:stretch>
        </p:blipFill>
        <p:spPr>
          <a:xfrm>
            <a:off x="3832513" y="1674464"/>
            <a:ext cx="1920587" cy="2703776"/>
          </a:xfrm>
          <a:prstGeom prst="rect">
            <a:avLst/>
          </a:prstGeom>
          <a:ln>
            <a:noFill/>
          </a:ln>
          <a:effectLst>
            <a:outerShdw blurRad="292100" dist="139700" dir="2700000" algn="tl" rotWithShape="0">
              <a:srgbClr val="333333">
                <a:alpha val="65000"/>
              </a:srgbClr>
            </a:outerShdw>
          </a:effectLst>
        </p:spPr>
      </p:pic>
      <p:sp>
        <p:nvSpPr>
          <p:cNvPr id="6" name="Shape 711"/>
          <p:cNvSpPr txBox="1"/>
          <p:nvPr/>
        </p:nvSpPr>
        <p:spPr>
          <a:xfrm>
            <a:off x="641659" y="955610"/>
            <a:ext cx="6958583" cy="505890"/>
          </a:xfrm>
          <a:prstGeom prst="rect">
            <a:avLst/>
          </a:prstGeom>
          <a:noFill/>
          <a:ln>
            <a:noFill/>
          </a:ln>
        </p:spPr>
        <p:txBody>
          <a:bodyPr spcFirstLastPara="1" wrap="square" lIns="68569" tIns="34275" rIns="68569" bIns="34275" anchor="t" anchorCtr="0">
            <a:noAutofit/>
          </a:bodyPr>
          <a:lstStyle/>
          <a:p>
            <a:r>
              <a:rPr lang="en-GB" sz="1800" dirty="0">
                <a:latin typeface="Calibri"/>
                <a:ea typeface="Calibri"/>
                <a:cs typeface="Calibri"/>
                <a:sym typeface="Calibri"/>
              </a:rPr>
              <a:t>Scalable process for logging in, developing, modifying and phasing out data standards</a:t>
            </a:r>
            <a:endParaRPr lang="nl-BE" sz="1800" dirty="0">
              <a:latin typeface="Calibri"/>
              <a:ea typeface="Calibri"/>
              <a:cs typeface="Calibri"/>
            </a:endParaRPr>
          </a:p>
        </p:txBody>
      </p:sp>
      <p:sp>
        <p:nvSpPr>
          <p:cNvPr id="5" name="Rechthoek 4">
            <a:extLst>
              <a:ext uri="{FF2B5EF4-FFF2-40B4-BE49-F238E27FC236}">
                <a16:creationId xmlns:a16="http://schemas.microsoft.com/office/drawing/2014/main" id="{D5CF7092-111A-4268-8C68-83BE54A76733}"/>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5" descr="Afbeelding met schermafbeelding&#10;&#10;Beschrijving is gegenereerd met zeer hoge betrouwbaarheid">
            <a:extLst>
              <a:ext uri="{FF2B5EF4-FFF2-40B4-BE49-F238E27FC236}">
                <a16:creationId xmlns:a16="http://schemas.microsoft.com/office/drawing/2014/main" id="{9CECC374-6BBB-40D2-8FFC-77019EB4095C}"/>
              </a:ext>
            </a:extLst>
          </p:cNvPr>
          <p:cNvPicPr>
            <a:picLocks noChangeAspect="1"/>
          </p:cNvPicPr>
          <p:nvPr/>
        </p:nvPicPr>
        <p:blipFill>
          <a:blip r:embed="rId4"/>
          <a:stretch>
            <a:fillRect/>
          </a:stretch>
        </p:blipFill>
        <p:spPr>
          <a:xfrm>
            <a:off x="3503468" y="1849877"/>
            <a:ext cx="1911928" cy="2716632"/>
          </a:xfrm>
          <a:prstGeom prst="rect">
            <a:avLst/>
          </a:prstGeom>
          <a:ln>
            <a:noFill/>
          </a:ln>
          <a:effectLst>
            <a:outerShdw blurRad="292100" dist="139700" dir="2700000" algn="tl" rotWithShape="0">
              <a:srgbClr val="333333">
                <a:alpha val="65000"/>
              </a:srgbClr>
            </a:outerShdw>
          </a:effectLst>
        </p:spPr>
      </p:pic>
      <p:pic>
        <p:nvPicPr>
          <p:cNvPr id="13" name="Afbeelding 13">
            <a:extLst>
              <a:ext uri="{FF2B5EF4-FFF2-40B4-BE49-F238E27FC236}">
                <a16:creationId xmlns:a16="http://schemas.microsoft.com/office/drawing/2014/main" id="{387E6576-CBF0-4174-B567-D0253D8AE75A}"/>
              </a:ext>
            </a:extLst>
          </p:cNvPr>
          <p:cNvPicPr>
            <a:picLocks noChangeAspect="1"/>
          </p:cNvPicPr>
          <p:nvPr/>
        </p:nvPicPr>
        <p:blipFill>
          <a:blip r:embed="rId5"/>
          <a:stretch>
            <a:fillRect/>
          </a:stretch>
        </p:blipFill>
        <p:spPr>
          <a:xfrm>
            <a:off x="3139786" y="2089544"/>
            <a:ext cx="1903269" cy="2704889"/>
          </a:xfrm>
          <a:prstGeom prst="rect">
            <a:avLst/>
          </a:prstGeom>
          <a:ln>
            <a:noFill/>
          </a:ln>
          <a:effectLst>
            <a:outerShdw blurRad="292100" dist="139700" dir="2700000" algn="tl" rotWithShape="0">
              <a:srgbClr val="333333">
                <a:alpha val="65000"/>
              </a:srgbClr>
            </a:outerShdw>
          </a:effectLst>
        </p:spPr>
      </p:pic>
      <p:sp>
        <p:nvSpPr>
          <p:cNvPr id="10" name="Google Shape;242;g71eeb774cb_0_278">
            <a:extLst>
              <a:ext uri="{FF2B5EF4-FFF2-40B4-BE49-F238E27FC236}">
                <a16:creationId xmlns:a16="http://schemas.microsoft.com/office/drawing/2014/main" id="{E83AD729-600A-46D3-B123-0B500C92F1C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Process and method</a:t>
            </a:r>
          </a:p>
        </p:txBody>
      </p:sp>
    </p:spTree>
    <p:extLst>
      <p:ext uri="{BB962C8B-B14F-4D97-AF65-F5344CB8AC3E}">
        <p14:creationId xmlns:p14="http://schemas.microsoft.com/office/powerpoint/2010/main" val="1316749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Overview of the planning</a:t>
            </a:r>
          </a:p>
        </p:txBody>
      </p:sp>
      <p:cxnSp>
        <p:nvCxnSpPr>
          <p:cNvPr id="42" name="Google Shape;580;p85"/>
          <p:cNvCxnSpPr/>
          <p:nvPr/>
        </p:nvCxnSpPr>
        <p:spPr>
          <a:xfrm>
            <a:off x="2350260" y="3281415"/>
            <a:ext cx="0" cy="313909"/>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3" name="Google Shape;580;p85"/>
          <p:cNvCxnSpPr/>
          <p:nvPr/>
        </p:nvCxnSpPr>
        <p:spPr>
          <a:xfrm>
            <a:off x="4055130" y="3171373"/>
            <a:ext cx="0" cy="5129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4" name="Google Shape;553;p85"/>
          <p:cNvCxnSpPr/>
          <p:nvPr/>
        </p:nvCxnSpPr>
        <p:spPr>
          <a:xfrm>
            <a:off x="3215904" y="3800947"/>
            <a:ext cx="0" cy="292202"/>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5" name="Google Shape;551;p85"/>
          <p:cNvCxnSpPr/>
          <p:nvPr/>
        </p:nvCxnSpPr>
        <p:spPr>
          <a:xfrm>
            <a:off x="1781970" y="3849446"/>
            <a:ext cx="0" cy="487407"/>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6" name="Google Shape;553;p85"/>
          <p:cNvCxnSpPr/>
          <p:nvPr/>
        </p:nvCxnSpPr>
        <p:spPr>
          <a:xfrm flipH="1">
            <a:off x="4830071" y="3842589"/>
            <a:ext cx="1882" cy="423295"/>
          </a:xfrm>
          <a:prstGeom prst="straightConnector1">
            <a:avLst/>
          </a:prstGeom>
          <a:noFill/>
          <a:ln w="12700" cap="sq" cmpd="sng">
            <a:solidFill>
              <a:schemeClr val="tx2">
                <a:lumMod val="25000"/>
              </a:schemeClr>
            </a:solidFill>
            <a:prstDash val="solid"/>
            <a:round/>
            <a:headEnd type="none" w="sm" len="sm"/>
            <a:tailEnd type="diamond" w="med" len="med"/>
          </a:ln>
        </p:spPr>
      </p:cxnSp>
      <p:sp>
        <p:nvSpPr>
          <p:cNvPr id="47" name="Google Shape;563;p85"/>
          <p:cNvSpPr txBox="1"/>
          <p:nvPr/>
        </p:nvSpPr>
        <p:spPr>
          <a:xfrm>
            <a:off x="634002" y="3643361"/>
            <a:ext cx="893106" cy="22854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December</a:t>
            </a:r>
          </a:p>
        </p:txBody>
      </p:sp>
      <p:sp>
        <p:nvSpPr>
          <p:cNvPr id="48" name="Google Shape;574;p85"/>
          <p:cNvSpPr/>
          <p:nvPr/>
        </p:nvSpPr>
        <p:spPr>
          <a:xfrm rot="5400000">
            <a:off x="8667475" y="3679606"/>
            <a:ext cx="410027" cy="155284"/>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nl-BE" sz="1600" b="0" i="0" u="none" strike="noStrike" cap="none" dirty="0">
              <a:solidFill>
                <a:schemeClr val="tx1"/>
              </a:solidFill>
              <a:latin typeface="Flanders Art Sans" panose="00000500000000000000" pitchFamily="50" charset="0"/>
              <a:ea typeface="Arial"/>
              <a:cs typeface="Arial"/>
              <a:sym typeface="Arial"/>
            </a:endParaRPr>
          </a:p>
        </p:txBody>
      </p:sp>
      <p:cxnSp>
        <p:nvCxnSpPr>
          <p:cNvPr id="49" name="Google Shape;575;p85"/>
          <p:cNvCxnSpPr/>
          <p:nvPr/>
        </p:nvCxnSpPr>
        <p:spPr>
          <a:xfrm>
            <a:off x="1184091" y="3116532"/>
            <a:ext cx="2947" cy="526445"/>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0" name="Google Shape;580;p85"/>
          <p:cNvCxnSpPr/>
          <p:nvPr/>
        </p:nvCxnSpPr>
        <p:spPr>
          <a:xfrm flipH="1">
            <a:off x="5488728" y="3065982"/>
            <a:ext cx="0" cy="6278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1" name="Google Shape;582;p85"/>
          <p:cNvCxnSpPr/>
          <p:nvPr/>
        </p:nvCxnSpPr>
        <p:spPr>
          <a:xfrm>
            <a:off x="8330178" y="3171373"/>
            <a:ext cx="0" cy="476877"/>
          </a:xfrm>
          <a:prstGeom prst="straightConnector1">
            <a:avLst/>
          </a:prstGeom>
          <a:noFill/>
          <a:ln w="12700" cap="sq" cmpd="sng">
            <a:solidFill>
              <a:schemeClr val="tx2">
                <a:lumMod val="25000"/>
              </a:schemeClr>
            </a:solidFill>
            <a:prstDash val="solid"/>
            <a:round/>
            <a:headEnd type="diamond" w="med" len="med"/>
            <a:tailEnd type="none" w="sm" len="sm"/>
          </a:ln>
        </p:spPr>
      </p:cxnSp>
      <p:sp>
        <p:nvSpPr>
          <p:cNvPr id="52" name="Google Shape;562;p85"/>
          <p:cNvSpPr txBox="1"/>
          <p:nvPr/>
        </p:nvSpPr>
        <p:spPr>
          <a:xfrm>
            <a:off x="1527831" y="364825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January</a:t>
            </a:r>
            <a:endParaRPr lang="nl-BE" sz="1000" b="1" i="0" u="none" strike="noStrike" cap="none" dirty="0">
              <a:solidFill>
                <a:schemeClr val="bg1"/>
              </a:solidFill>
              <a:latin typeface="+mj-lt"/>
              <a:sym typeface="Arial"/>
            </a:endParaRPr>
          </a:p>
        </p:txBody>
      </p:sp>
      <p:sp>
        <p:nvSpPr>
          <p:cNvPr id="53" name="Google Shape;563;p85"/>
          <p:cNvSpPr txBox="1"/>
          <p:nvPr/>
        </p:nvSpPr>
        <p:spPr>
          <a:xfrm>
            <a:off x="2427923" y="3648250"/>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February</a:t>
            </a:r>
            <a:endParaRPr lang="nl-BE" sz="1000" b="1" i="0" u="none" strike="noStrike" cap="none" dirty="0">
              <a:solidFill>
                <a:schemeClr val="tx1"/>
              </a:solidFill>
              <a:latin typeface="+mj-lt"/>
              <a:ea typeface="Arial"/>
              <a:cs typeface="Arial"/>
              <a:sym typeface="Arial"/>
            </a:endParaRPr>
          </a:p>
        </p:txBody>
      </p:sp>
      <p:sp>
        <p:nvSpPr>
          <p:cNvPr id="54" name="Google Shape;562;p85"/>
          <p:cNvSpPr txBox="1"/>
          <p:nvPr/>
        </p:nvSpPr>
        <p:spPr>
          <a:xfrm>
            <a:off x="3332704" y="3648654"/>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March</a:t>
            </a:r>
            <a:endParaRPr lang="nl-BE" sz="1000" b="1" i="0" u="none" strike="noStrike" cap="none" dirty="0">
              <a:solidFill>
                <a:schemeClr val="bg1"/>
              </a:solidFill>
              <a:latin typeface="+mj-lt"/>
              <a:sym typeface="Arial"/>
            </a:endParaRPr>
          </a:p>
        </p:txBody>
      </p:sp>
      <p:sp>
        <p:nvSpPr>
          <p:cNvPr id="55" name="Google Shape;563;p85"/>
          <p:cNvSpPr txBox="1"/>
          <p:nvPr/>
        </p:nvSpPr>
        <p:spPr>
          <a:xfrm>
            <a:off x="4232796" y="3648654"/>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April</a:t>
            </a:r>
          </a:p>
        </p:txBody>
      </p:sp>
      <p:sp>
        <p:nvSpPr>
          <p:cNvPr id="56" name="Google Shape;562;p85"/>
          <p:cNvSpPr txBox="1"/>
          <p:nvPr/>
        </p:nvSpPr>
        <p:spPr>
          <a:xfrm>
            <a:off x="5139072" y="3646637"/>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a:solidFill>
                  <a:schemeClr val="bg1"/>
                </a:solidFill>
                <a:latin typeface="+mj-lt"/>
              </a:rPr>
              <a:t>May</a:t>
            </a:r>
            <a:endParaRPr lang="nl-BE" sz="1000" b="1" i="0" u="none" strike="noStrike" cap="none" dirty="0">
              <a:solidFill>
                <a:schemeClr val="bg1"/>
              </a:solidFill>
              <a:latin typeface="+mj-lt"/>
              <a:sym typeface="Arial"/>
            </a:endParaRPr>
          </a:p>
        </p:txBody>
      </p:sp>
      <p:sp>
        <p:nvSpPr>
          <p:cNvPr id="57" name="Google Shape;563;p85"/>
          <p:cNvSpPr txBox="1"/>
          <p:nvPr/>
        </p:nvSpPr>
        <p:spPr>
          <a:xfrm>
            <a:off x="6039164" y="3646637"/>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June</a:t>
            </a:r>
            <a:endParaRPr lang="nl-BE" sz="1000" b="1" i="0" u="none" strike="noStrike" cap="none" dirty="0">
              <a:solidFill>
                <a:schemeClr val="tx1"/>
              </a:solidFill>
              <a:latin typeface="+mj-lt"/>
              <a:ea typeface="Arial"/>
              <a:cs typeface="Arial"/>
              <a:sym typeface="Arial"/>
            </a:endParaRPr>
          </a:p>
        </p:txBody>
      </p:sp>
      <p:sp>
        <p:nvSpPr>
          <p:cNvPr id="58" name="Google Shape;562;p85"/>
          <p:cNvSpPr txBox="1"/>
          <p:nvPr/>
        </p:nvSpPr>
        <p:spPr>
          <a:xfrm>
            <a:off x="6939318" y="364413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July</a:t>
            </a:r>
            <a:endParaRPr lang="nl-BE" sz="1000" b="1" i="0" u="none" strike="noStrike" cap="none" dirty="0">
              <a:solidFill>
                <a:schemeClr val="bg1"/>
              </a:solidFill>
              <a:latin typeface="+mj-lt"/>
              <a:sym typeface="Arial"/>
            </a:endParaRPr>
          </a:p>
        </p:txBody>
      </p:sp>
      <p:sp>
        <p:nvSpPr>
          <p:cNvPr id="59" name="Google Shape;587;p85"/>
          <p:cNvSpPr txBox="1"/>
          <p:nvPr/>
        </p:nvSpPr>
        <p:spPr>
          <a:xfrm>
            <a:off x="628651"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Business Workshop</a:t>
            </a:r>
            <a:endParaRPr lang="nl-BE" sz="500" b="1" dirty="0">
              <a:solidFill>
                <a:schemeClr val="tx1"/>
              </a:solidFill>
              <a:sym typeface="Arial"/>
            </a:endParaRPr>
          </a:p>
        </p:txBody>
      </p:sp>
      <p:sp>
        <p:nvSpPr>
          <p:cNvPr id="60" name="Google Shape;587;p85"/>
          <p:cNvSpPr txBox="1"/>
          <p:nvPr/>
        </p:nvSpPr>
        <p:spPr>
          <a:xfrm>
            <a:off x="1220166" y="4412036"/>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1" name="Google Shape;587;p85"/>
          <p:cNvSpPr txBox="1"/>
          <p:nvPr/>
        </p:nvSpPr>
        <p:spPr>
          <a:xfrm>
            <a:off x="1795879" y="2863570"/>
            <a:ext cx="1108762" cy="227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2" name="Google Shape;587;p85"/>
          <p:cNvSpPr txBox="1"/>
          <p:nvPr/>
        </p:nvSpPr>
        <p:spPr>
          <a:xfrm>
            <a:off x="2661523" y="4170505"/>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3" name="Google Shape;587;p85"/>
          <p:cNvSpPr txBox="1"/>
          <p:nvPr/>
        </p:nvSpPr>
        <p:spPr>
          <a:xfrm>
            <a:off x="3500749" y="277529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4" name="Google Shape;587;p85"/>
          <p:cNvSpPr txBox="1"/>
          <p:nvPr/>
        </p:nvSpPr>
        <p:spPr>
          <a:xfrm>
            <a:off x="4273770" y="4339012"/>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5" name="Google Shape;587;p85"/>
          <p:cNvSpPr txBox="1"/>
          <p:nvPr/>
        </p:nvSpPr>
        <p:spPr>
          <a:xfrm>
            <a:off x="4930402" y="264770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Start Public review</a:t>
            </a:r>
            <a:endParaRPr lang="nl-BE" sz="500" b="1" dirty="0">
              <a:solidFill>
                <a:schemeClr val="tx1"/>
              </a:solidFill>
              <a:sym typeface="Arial"/>
            </a:endParaRPr>
          </a:p>
        </p:txBody>
      </p:sp>
      <p:sp>
        <p:nvSpPr>
          <p:cNvPr id="66" name="Google Shape;587;p85"/>
          <p:cNvSpPr txBox="1"/>
          <p:nvPr/>
        </p:nvSpPr>
        <p:spPr>
          <a:xfrm>
            <a:off x="7792132"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End Public review</a:t>
            </a:r>
            <a:endParaRPr lang="nl-BE" sz="500" b="1" dirty="0">
              <a:solidFill>
                <a:schemeClr val="tx1"/>
              </a:solidFill>
              <a:sym typeface="Arial"/>
            </a:endParaRPr>
          </a:p>
        </p:txBody>
      </p:sp>
      <p:sp>
        <p:nvSpPr>
          <p:cNvPr id="67" name="Left Brace 66"/>
          <p:cNvSpPr/>
          <p:nvPr/>
        </p:nvSpPr>
        <p:spPr>
          <a:xfrm rot="16200000">
            <a:off x="6865300" y="2555130"/>
            <a:ext cx="104641" cy="2857784"/>
          </a:xfrm>
          <a:prstGeom prst="leftBrace">
            <a:avLst/>
          </a:pr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BE" sz="1800" b="0" i="0" u="none" strike="noStrike" cap="none" spc="0" normalizeH="0" baseline="0">
              <a:ln>
                <a:noFill/>
              </a:ln>
              <a:solidFill>
                <a:srgbClr val="000000"/>
              </a:solidFill>
              <a:effectLst/>
              <a:uFillTx/>
            </a:endParaRPr>
          </a:p>
        </p:txBody>
      </p:sp>
      <p:sp>
        <p:nvSpPr>
          <p:cNvPr id="68" name="Google Shape;587;p85"/>
          <p:cNvSpPr txBox="1"/>
          <p:nvPr/>
        </p:nvSpPr>
        <p:spPr>
          <a:xfrm>
            <a:off x="6148595" y="4116042"/>
            <a:ext cx="1643537"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100" dirty="0" err="1">
                <a:solidFill>
                  <a:schemeClr val="tx1"/>
                </a:solidFill>
                <a:sym typeface="Arial"/>
              </a:rPr>
              <a:t>Implementation</a:t>
            </a:r>
            <a:r>
              <a:rPr lang="nl-BE" sz="1100" dirty="0">
                <a:solidFill>
                  <a:schemeClr val="tx1"/>
                </a:solidFill>
                <a:sym typeface="Arial"/>
              </a:rPr>
              <a:t> of draft </a:t>
            </a:r>
            <a:r>
              <a:rPr lang="nl-BE" sz="1100" dirty="0" err="1">
                <a:solidFill>
                  <a:schemeClr val="tx1"/>
                </a:solidFill>
                <a:sym typeface="Arial"/>
              </a:rPr>
              <a:t>specification</a:t>
            </a:r>
            <a:endParaRPr lang="nl-BE" sz="1100" dirty="0">
              <a:solidFill>
                <a:schemeClr val="tx1"/>
              </a:solidFill>
              <a:sym typeface="Arial"/>
            </a:endParaRPr>
          </a:p>
        </p:txBody>
      </p:sp>
      <p:sp>
        <p:nvSpPr>
          <p:cNvPr id="69" name="Google Shape;561;p85"/>
          <p:cNvSpPr/>
          <p:nvPr/>
        </p:nvSpPr>
        <p:spPr>
          <a:xfrm>
            <a:off x="628651" y="3427673"/>
            <a:ext cx="1709695" cy="225062"/>
          </a:xfrm>
          <a:prstGeom prst="rect">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2020</a:t>
            </a:r>
          </a:p>
        </p:txBody>
      </p:sp>
      <p:sp>
        <p:nvSpPr>
          <p:cNvPr id="70" name="Google Shape;561;p85"/>
          <p:cNvSpPr/>
          <p:nvPr/>
        </p:nvSpPr>
        <p:spPr>
          <a:xfrm>
            <a:off x="2340888" y="3428933"/>
            <a:ext cx="6315222" cy="218913"/>
          </a:xfrm>
          <a:prstGeom prst="rect">
            <a:avLst/>
          </a:prstGeom>
          <a:solidFill>
            <a:schemeClr val="tx1">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2021</a:t>
            </a:r>
          </a:p>
        </p:txBody>
      </p:sp>
      <p:sp>
        <p:nvSpPr>
          <p:cNvPr id="71" name="Google Shape;563;p85"/>
          <p:cNvSpPr txBox="1"/>
          <p:nvPr/>
        </p:nvSpPr>
        <p:spPr>
          <a:xfrm>
            <a:off x="7841426" y="3648250"/>
            <a:ext cx="814683"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August</a:t>
            </a:r>
          </a:p>
        </p:txBody>
      </p:sp>
      <p:sp>
        <p:nvSpPr>
          <p:cNvPr id="73" name="Down Arrow 72"/>
          <p:cNvSpPr/>
          <p:nvPr/>
        </p:nvSpPr>
        <p:spPr>
          <a:xfrm>
            <a:off x="1094512" y="2278234"/>
            <a:ext cx="179157" cy="35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Google Shape;587;p85"/>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dirty="0">
                <a:solidFill>
                  <a:schemeClr val="tx1"/>
                </a:solidFill>
                <a:sym typeface="Arial"/>
              </a:rPr>
              <a:t>Today</a:t>
            </a:r>
            <a:endParaRPr lang="nl-BE" sz="500" dirty="0">
              <a:solidFill>
                <a:schemeClr val="tx1"/>
              </a:solidFill>
              <a:sym typeface="Arial"/>
            </a:endParaRPr>
          </a:p>
        </p:txBody>
      </p:sp>
      <p:sp>
        <p:nvSpPr>
          <p:cNvPr id="75"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842518"/>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nl-NL" sz="1800" dirty="0">
                <a:latin typeface="FlandersArtSans-Regular" panose="00000500000000000000" pitchFamily="2" charset="0"/>
              </a:rPr>
              <a:t>Start date: December 1st, 2020</a:t>
            </a:r>
          </a:p>
          <a:p>
            <a:pPr marL="285750" indent="-285750">
              <a:buFont typeface="Arial" panose="020B0604020202020204" pitchFamily="34" charset="0"/>
              <a:buChar char="•"/>
            </a:pPr>
            <a:r>
              <a:rPr lang="nl-NL" sz="1800" dirty="0">
                <a:latin typeface="FlandersArtSans-Regular" panose="00000500000000000000" pitchFamily="2" charset="0"/>
              </a:rPr>
              <a:t>Timing: 9 months</a:t>
            </a:r>
          </a:p>
          <a:p>
            <a:pPr lvl="1">
              <a:buFont typeface="Arial"/>
              <a:buChar char="○"/>
            </a:pPr>
            <a:endParaRPr lang="nl-NL" sz="1800" dirty="0"/>
          </a:p>
        </p:txBody>
      </p:sp>
    </p:spTree>
    <p:extLst>
      <p:ext uri="{BB962C8B-B14F-4D97-AF65-F5344CB8AC3E}">
        <p14:creationId xmlns:p14="http://schemas.microsoft.com/office/powerpoint/2010/main" val="4204545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Inspiration</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6357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498403"/>
            <a:ext cx="7886700" cy="2962766"/>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SSN/SOSA</a:t>
            </a:r>
          </a:p>
        </p:txBody>
      </p:sp>
      <p:pic>
        <p:nvPicPr>
          <p:cNvPr id="11" name="Picture 10"/>
          <p:cNvPicPr>
            <a:picLocks noChangeAspect="1"/>
          </p:cNvPicPr>
          <p:nvPr/>
        </p:nvPicPr>
        <p:blipFill>
          <a:blip r:embed="rId2"/>
          <a:stretch>
            <a:fillRect/>
          </a:stretch>
        </p:blipFill>
        <p:spPr>
          <a:xfrm>
            <a:off x="828675" y="774994"/>
            <a:ext cx="7686675" cy="3686175"/>
          </a:xfrm>
          <a:prstGeom prst="rect">
            <a:avLst/>
          </a:prstGeom>
        </p:spPr>
      </p:pic>
      <p:sp>
        <p:nvSpPr>
          <p:cNvPr id="12" name="Rectangle 11"/>
          <p:cNvSpPr/>
          <p:nvPr/>
        </p:nvSpPr>
        <p:spPr>
          <a:xfrm>
            <a:off x="3221134" y="4639725"/>
            <a:ext cx="2951449" cy="307777"/>
          </a:xfrm>
          <a:prstGeom prst="rect">
            <a:avLst/>
          </a:prstGeom>
        </p:spPr>
        <p:txBody>
          <a:bodyPr wrap="none">
            <a:spAutoFit/>
          </a:bodyPr>
          <a:lstStyle/>
          <a:p>
            <a:r>
              <a:rPr lang="nl-BE" dirty="0">
                <a:hlinkClick r:id="rId3"/>
              </a:rPr>
              <a:t>https://www.w3.org/TR/vocab-ssn/</a:t>
            </a:r>
            <a:r>
              <a:rPr lang="nl-BE" dirty="0"/>
              <a:t> </a:t>
            </a:r>
          </a:p>
        </p:txBody>
      </p:sp>
    </p:spTree>
    <p:extLst>
      <p:ext uri="{BB962C8B-B14F-4D97-AF65-F5344CB8AC3E}">
        <p14:creationId xmlns:p14="http://schemas.microsoft.com/office/powerpoint/2010/main" val="2148841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SAREF</a:t>
            </a:r>
          </a:p>
          <a:p>
            <a:pPr>
              <a:buSzPts val="3200"/>
            </a:pPr>
            <a:r>
              <a:rPr lang="nl-BE" sz="1600" b="1" i="1" dirty="0">
                <a:latin typeface="FlandersArtSans-Bold" panose="00000800000000000000" pitchFamily="2" charset="0"/>
              </a:rPr>
              <a:t>Smart Appliances REFerence ontology</a:t>
            </a: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8"/>
            <a:ext cx="7886700" cy="3655585"/>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a:latin typeface="Flanders Art Sans"/>
              </a:rPr>
              <a:t>The SAREF family of standards enable </a:t>
            </a:r>
            <a:r>
              <a:rPr lang="en-GB" sz="1600" b="1" dirty="0">
                <a:latin typeface="Flanders Art Sans"/>
              </a:rPr>
              <a:t>interoperability</a:t>
            </a:r>
            <a:r>
              <a:rPr lang="en-GB" sz="1600" dirty="0">
                <a:latin typeface="Flanders Art Sans"/>
              </a:rPr>
              <a:t> between solutions from different providers and among various activity sectors in the Internet of Things (</a:t>
            </a:r>
            <a:r>
              <a:rPr lang="en-GB" sz="1600" dirty="0" err="1">
                <a:latin typeface="Flanders Art Sans"/>
              </a:rPr>
              <a:t>IoT</a:t>
            </a:r>
            <a:r>
              <a:rPr lang="en-GB" sz="1600" dirty="0">
                <a:latin typeface="Flanders Art Sans"/>
              </a:rPr>
              <a:t>)</a:t>
            </a:r>
            <a:br>
              <a:rPr lang="en-GB" sz="1600" dirty="0">
                <a:latin typeface="Flanders Art Sans"/>
              </a:rPr>
            </a:br>
            <a:endParaRPr lang="en-GB" sz="1600" dirty="0">
              <a:latin typeface="Flanders Art Sans"/>
            </a:endParaRPr>
          </a:p>
          <a:p>
            <a:pPr marL="285750" lvl="1" indent="-285750">
              <a:buFont typeface="Wingdings" panose="05000000000000000000" pitchFamily="2" charset="2"/>
              <a:buChar char="è"/>
            </a:pPr>
            <a:r>
              <a:rPr lang="en-GB" sz="1600" b="1" dirty="0">
                <a:sym typeface="Wingdings" panose="05000000000000000000" pitchFamily="2" charset="2"/>
              </a:rPr>
              <a:t>SAREF4CITY</a:t>
            </a:r>
            <a:r>
              <a:rPr lang="en-GB" sz="1600" dirty="0">
                <a:sym typeface="Wingdings" panose="05000000000000000000" pitchFamily="2" charset="2"/>
              </a:rPr>
              <a:t> provides a common core of general concepts for smart city data for the </a:t>
            </a:r>
            <a:r>
              <a:rPr lang="en-GB" sz="1600" dirty="0" err="1">
                <a:sym typeface="Wingdings" panose="05000000000000000000" pitchFamily="2" charset="2"/>
              </a:rPr>
              <a:t>IoT</a:t>
            </a:r>
            <a:r>
              <a:rPr lang="en-GB" sz="1600" dirty="0">
                <a:sym typeface="Wingdings" panose="05000000000000000000" pitchFamily="2" charset="2"/>
              </a:rPr>
              <a:t>. This also includes use cases for air quality monitoring.</a:t>
            </a:r>
            <a:br>
              <a:rPr lang="en-GB" sz="1600" dirty="0">
                <a:sym typeface="Wingdings" panose="05000000000000000000" pitchFamily="2" charset="2"/>
              </a:rPr>
            </a:br>
            <a:r>
              <a:rPr lang="en-GB" sz="1600" dirty="0">
                <a:sym typeface="Wingdings" panose="05000000000000000000" pitchFamily="2" charset="2"/>
              </a:rPr>
              <a:t> </a:t>
            </a:r>
          </a:p>
          <a:p>
            <a:pPr marL="285750" indent="-285750">
              <a:buFont typeface="Wingdings" panose="05000000000000000000" pitchFamily="2" charset="2"/>
              <a:buChar char="è"/>
            </a:pPr>
            <a:r>
              <a:rPr lang="en-GB" sz="1600" dirty="0">
                <a:sym typeface="Wingdings" panose="05000000000000000000" pitchFamily="2" charset="2"/>
              </a:rPr>
              <a:t>SAREF4INMA (Smart Industry &amp; Manufacturing)</a:t>
            </a:r>
            <a:br>
              <a:rPr lang="en-GB" sz="1600" dirty="0">
                <a:sym typeface="Wingdings" panose="05000000000000000000" pitchFamily="2" charset="2"/>
              </a:rPr>
            </a:br>
            <a:endParaRPr lang="en-GB" sz="1600" dirty="0">
              <a:sym typeface="Wingdings" panose="05000000000000000000" pitchFamily="2" charset="2"/>
            </a:endParaRPr>
          </a:p>
          <a:p>
            <a:pPr marL="285750" indent="-285750">
              <a:buFont typeface="Wingdings" panose="05000000000000000000" pitchFamily="2" charset="2"/>
              <a:buChar char="è"/>
            </a:pPr>
            <a:r>
              <a:rPr lang="en-GB" sz="1600" dirty="0">
                <a:sym typeface="Wingdings" panose="05000000000000000000" pitchFamily="2" charset="2"/>
              </a:rPr>
              <a:t>SAREF4AGRI (Agriculture)</a:t>
            </a:r>
            <a:endParaRPr lang="en-GB" sz="1600" dirty="0"/>
          </a:p>
          <a:p>
            <a:pPr lvl="7"/>
            <a:br>
              <a:rPr lang="en-GB" sz="1600" dirty="0">
                <a:latin typeface="Flanders Art Sans"/>
              </a:rPr>
            </a:br>
            <a:br>
              <a:rPr lang="en-GB" sz="1600" dirty="0">
                <a:latin typeface="Flanders Art Sans"/>
              </a:rPr>
            </a:br>
            <a:r>
              <a:rPr lang="en-GB" sz="1600" dirty="0">
                <a:latin typeface="Flanders Art Sans"/>
              </a:rPr>
              <a:t>SAREF provides the semantic interoperability necessary to share the information carried by the data.</a:t>
            </a:r>
          </a:p>
          <a:p>
            <a:endParaRPr lang="en-GB" sz="1600" dirty="0"/>
          </a:p>
          <a:p>
            <a:pPr lvl="1"/>
            <a:endParaRPr lang="nl-NL" sz="1800" dirty="0"/>
          </a:p>
        </p:txBody>
      </p:sp>
    </p:spTree>
    <p:extLst>
      <p:ext uri="{BB962C8B-B14F-4D97-AF65-F5344CB8AC3E}">
        <p14:creationId xmlns:p14="http://schemas.microsoft.com/office/powerpoint/2010/main" val="2650682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498403"/>
            <a:ext cx="7886700" cy="2962766"/>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Fiware</a:t>
            </a: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619039"/>
            <a:ext cx="3964452"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latin typeface="FlandersArtSans-Regular" panose="00000500000000000000" pitchFamily="2" charset="0"/>
              </a:rPr>
              <a:t>Smart solution platform, </a:t>
            </a:r>
          </a:p>
          <a:p>
            <a:pPr marL="285750" indent="-285750">
              <a:buFont typeface="Arial" panose="020B0604020202020204" pitchFamily="34" charset="0"/>
              <a:buChar char="•"/>
            </a:pPr>
            <a:r>
              <a:rPr lang="en-GB" sz="1800" dirty="0">
                <a:latin typeface="FlandersArtSans-Regular" panose="00000500000000000000" pitchFamily="2" charset="0"/>
              </a:rPr>
              <a:t>Funded by the EC as a major flagship PPP</a:t>
            </a:r>
          </a:p>
          <a:p>
            <a:pPr marL="285750" indent="-285750">
              <a:buFont typeface="Arial" panose="020B0604020202020204" pitchFamily="34" charset="0"/>
              <a:buChar char="•"/>
            </a:pPr>
            <a:r>
              <a:rPr lang="en-GB" sz="1800" dirty="0">
                <a:latin typeface="FlandersArtSans-Regular" panose="00000500000000000000" pitchFamily="2" charset="0"/>
              </a:rPr>
              <a:t>Supports SMEs and developers in creating the next generation of internet services, as the main ecosystem for Smart City initiatives for cross-domain data exchange/cooperation and for the NGI initiative. (</a:t>
            </a:r>
            <a:r>
              <a:rPr lang="en-GB" sz="1800" dirty="0" err="1">
                <a:latin typeface="FlandersArtSans-Regular" panose="00000500000000000000" pitchFamily="2" charset="0"/>
              </a:rPr>
              <a:t>bron</a:t>
            </a:r>
            <a:r>
              <a:rPr lang="en-GB" sz="1800" dirty="0">
                <a:latin typeface="FlandersArtSans-Regular" panose="00000500000000000000" pitchFamily="2" charset="0"/>
              </a:rPr>
              <a:t>: </a:t>
            </a:r>
            <a:r>
              <a:rPr lang="en-GB" sz="1800" dirty="0">
                <a:latin typeface="FlandersArtSans-Regular" panose="00000500000000000000" pitchFamily="2" charset="0"/>
                <a:hlinkClick r:id="rId2"/>
              </a:rPr>
              <a:t>https://www.fiware4water.eu/</a:t>
            </a:r>
            <a:r>
              <a:rPr lang="en-GB" sz="1800" dirty="0">
                <a:latin typeface="FlandersArtSans-Regular" panose="00000500000000000000" pitchFamily="2" charset="0"/>
              </a:rPr>
              <a:t>) </a:t>
            </a:r>
            <a:endParaRPr lang="nl-NL"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105" y="963460"/>
            <a:ext cx="468618" cy="4686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963460"/>
            <a:ext cx="503787" cy="503787"/>
          </a:xfrm>
          <a:prstGeom prst="rect">
            <a:avLst/>
          </a:prstGeom>
        </p:spPr>
      </p:pic>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1149028" y="1043226"/>
            <a:ext cx="1404258"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Description</a:t>
            </a:r>
          </a:p>
          <a:p>
            <a:endParaRPr lang="en-GB" sz="1800" dirty="0">
              <a:latin typeface="FlandersArtSans-Regular" panose="00000500000000000000" pitchFamily="2" charset="0"/>
            </a:endParaRPr>
          </a:p>
        </p:txBody>
      </p:sp>
      <p:sp>
        <p:nvSpPr>
          <p:cNvPr id="8" name="Google Shape;240;g71eeb774cb_0_278">
            <a:extLst>
              <a:ext uri="{FF2B5EF4-FFF2-40B4-BE49-F238E27FC236}">
                <a16:creationId xmlns:a16="http://schemas.microsoft.com/office/drawing/2014/main" id="{C312E5B0-C859-41AC-9261-911464F04F10}"/>
              </a:ext>
            </a:extLst>
          </p:cNvPr>
          <p:cNvSpPr txBox="1">
            <a:spLocks/>
          </p:cNvSpPr>
          <p:nvPr/>
        </p:nvSpPr>
        <p:spPr>
          <a:xfrm>
            <a:off x="5395125" y="986614"/>
            <a:ext cx="2609391"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Relevance for this project</a:t>
            </a:r>
          </a:p>
          <a:p>
            <a:endParaRPr lang="en-GB" sz="1800" dirty="0">
              <a:latin typeface="FlandersArtSans-Regular" panose="00000500000000000000" pitchFamily="2" charset="0"/>
            </a:endParaRPr>
          </a:p>
        </p:txBody>
      </p:sp>
      <p:sp>
        <p:nvSpPr>
          <p:cNvPr id="9" name="Google Shape;240;g71eeb774cb_0_278">
            <a:extLst>
              <a:ext uri="{FF2B5EF4-FFF2-40B4-BE49-F238E27FC236}">
                <a16:creationId xmlns:a16="http://schemas.microsoft.com/office/drawing/2014/main" id="{C312E5B0-C859-41AC-9261-911464F04F10}"/>
              </a:ext>
            </a:extLst>
          </p:cNvPr>
          <p:cNvSpPr txBox="1">
            <a:spLocks/>
          </p:cNvSpPr>
          <p:nvPr/>
        </p:nvSpPr>
        <p:spPr>
          <a:xfrm>
            <a:off x="4825511" y="3115993"/>
            <a:ext cx="3964452" cy="1766445"/>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latin typeface="FlandersArtSans-Regular" panose="00000500000000000000" pitchFamily="2" charset="0"/>
              </a:rPr>
              <a:t>Fiware4Water</a:t>
            </a:r>
          </a:p>
          <a:p>
            <a:pPr marL="285750" lvl="2" indent="-285750">
              <a:buFont typeface="Arial" panose="020B0604020202020204" pitchFamily="34" charset="0"/>
              <a:buChar char="•"/>
            </a:pPr>
            <a:r>
              <a:rPr lang="en-GB" sz="1800" dirty="0">
                <a:latin typeface="FlandersArtSans-Regular" panose="00000500000000000000" pitchFamily="2" charset="0"/>
              </a:rPr>
              <a:t>Link the water sector to FIWARE</a:t>
            </a:r>
          </a:p>
          <a:p>
            <a:pPr marL="285750" lvl="2" indent="-285750">
              <a:buFont typeface="Arial" panose="020B0604020202020204" pitchFamily="34" charset="0"/>
              <a:buChar char="•"/>
            </a:pPr>
            <a:r>
              <a:rPr lang="en-GB" sz="1800" dirty="0">
                <a:latin typeface="FlandersArtSans-Regular" panose="00000500000000000000" pitchFamily="2" charset="0"/>
              </a:rPr>
              <a:t>Interoperable and standardised interfaces</a:t>
            </a:r>
          </a:p>
          <a:p>
            <a:pPr marL="285750" lvl="2" indent="-285750">
              <a:buFont typeface="Arial" panose="020B0604020202020204" pitchFamily="34" charset="0"/>
              <a:buChar char="•"/>
            </a:pPr>
            <a:r>
              <a:rPr lang="en-GB" sz="1800" dirty="0">
                <a:latin typeface="FlandersArtSans-Regular" panose="00000500000000000000" pitchFamily="2" charset="0"/>
              </a:rPr>
              <a:t>Both for water sector end-users and solution providers</a:t>
            </a:r>
            <a:endParaRPr lang="nl-NL" sz="1800" dirty="0"/>
          </a:p>
        </p:txBody>
      </p:sp>
      <p:pic>
        <p:nvPicPr>
          <p:cNvPr id="10" name="Picture 9"/>
          <p:cNvPicPr>
            <a:picLocks noChangeAspect="1"/>
          </p:cNvPicPr>
          <p:nvPr/>
        </p:nvPicPr>
        <p:blipFill>
          <a:blip r:embed="rId5"/>
          <a:stretch>
            <a:fillRect/>
          </a:stretch>
        </p:blipFill>
        <p:spPr>
          <a:xfrm>
            <a:off x="5344697" y="1527259"/>
            <a:ext cx="2870835" cy="1466980"/>
          </a:xfrm>
          <a:prstGeom prst="rect">
            <a:avLst/>
          </a:prstGeom>
        </p:spPr>
      </p:pic>
    </p:spTree>
    <p:extLst>
      <p:ext uri="{BB962C8B-B14F-4D97-AF65-F5344CB8AC3E}">
        <p14:creationId xmlns:p14="http://schemas.microsoft.com/office/powerpoint/2010/main" val="2067099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OPEN DEI</a:t>
            </a: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781049" y="3847184"/>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619039"/>
            <a:ext cx="3964452"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latin typeface="FlandersArtSans-Regular" panose="00000500000000000000" pitchFamily="2" charset="0"/>
              </a:rPr>
              <a:t>Focuses on “Platforms and Pilots” to support the implementation of next generation digital platforms in four basic industrial domains: manufacturing, agriculture, energy and healthcare</a:t>
            </a:r>
          </a:p>
          <a:p>
            <a:pPr marL="285750" lvl="2" indent="-285750">
              <a:buFont typeface="Arial" panose="020B0604020202020204" pitchFamily="34" charset="0"/>
              <a:buChar char="•"/>
            </a:pPr>
            <a:endParaRPr lang="en-GB" sz="1800" dirty="0">
              <a:latin typeface="FlandersArtSans-Regular" panose="00000500000000000000" pitchFamily="2" charset="0"/>
            </a:endParaRPr>
          </a:p>
          <a:p>
            <a:pPr marL="285750" indent="-285750">
              <a:buFont typeface="Arial" panose="020B0604020202020204" pitchFamily="34" charset="0"/>
              <a:buChar char="•"/>
            </a:pPr>
            <a:r>
              <a:rPr lang="en-GB" sz="1800" dirty="0">
                <a:latin typeface="FlandersArtSans-Regular" panose="00000500000000000000" pitchFamily="2" charset="0"/>
              </a:rPr>
              <a:t>Part of the Horizon 2020 programme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105" y="963460"/>
            <a:ext cx="468618" cy="46861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963460"/>
            <a:ext cx="503787" cy="503787"/>
          </a:xfrm>
          <a:prstGeom prst="rect">
            <a:avLst/>
          </a:prstGeom>
        </p:spPr>
      </p:pic>
      <p:sp>
        <p:nvSpPr>
          <p:cNvPr id="9" name="Google Shape;240;g71eeb774cb_0_278">
            <a:extLst>
              <a:ext uri="{FF2B5EF4-FFF2-40B4-BE49-F238E27FC236}">
                <a16:creationId xmlns:a16="http://schemas.microsoft.com/office/drawing/2014/main" id="{C312E5B0-C859-41AC-9261-911464F04F10}"/>
              </a:ext>
            </a:extLst>
          </p:cNvPr>
          <p:cNvSpPr txBox="1">
            <a:spLocks/>
          </p:cNvSpPr>
          <p:nvPr/>
        </p:nvSpPr>
        <p:spPr>
          <a:xfrm>
            <a:off x="1149028" y="1043226"/>
            <a:ext cx="1404258"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Description</a:t>
            </a:r>
          </a:p>
          <a:p>
            <a:endParaRPr lang="en-GB" sz="1800" dirty="0">
              <a:latin typeface="FlandersArtSans-Regular" panose="00000500000000000000" pitchFamily="2" charset="0"/>
            </a:endParaRPr>
          </a:p>
        </p:txBody>
      </p:sp>
      <p:sp>
        <p:nvSpPr>
          <p:cNvPr id="10" name="Google Shape;240;g71eeb774cb_0_278">
            <a:extLst>
              <a:ext uri="{FF2B5EF4-FFF2-40B4-BE49-F238E27FC236}">
                <a16:creationId xmlns:a16="http://schemas.microsoft.com/office/drawing/2014/main" id="{C312E5B0-C859-41AC-9261-911464F04F10}"/>
              </a:ext>
            </a:extLst>
          </p:cNvPr>
          <p:cNvSpPr txBox="1">
            <a:spLocks/>
          </p:cNvSpPr>
          <p:nvPr/>
        </p:nvSpPr>
        <p:spPr>
          <a:xfrm>
            <a:off x="5395125" y="986614"/>
            <a:ext cx="2609391"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Relevance for this project</a:t>
            </a:r>
          </a:p>
          <a:p>
            <a:endParaRPr lang="en-GB" sz="1800" dirty="0">
              <a:latin typeface="FlandersArtSans-Regular" panose="00000500000000000000" pitchFamily="2" charset="0"/>
            </a:endParaRPr>
          </a:p>
        </p:txBody>
      </p:sp>
      <p:sp>
        <p:nvSpPr>
          <p:cNvPr id="12" name="Google Shape;240;g71eeb774cb_0_278">
            <a:extLst>
              <a:ext uri="{FF2B5EF4-FFF2-40B4-BE49-F238E27FC236}">
                <a16:creationId xmlns:a16="http://schemas.microsoft.com/office/drawing/2014/main" id="{C312E5B0-C859-41AC-9261-911464F04F10}"/>
              </a:ext>
            </a:extLst>
          </p:cNvPr>
          <p:cNvSpPr txBox="1">
            <a:spLocks/>
          </p:cNvSpPr>
          <p:nvPr/>
        </p:nvSpPr>
        <p:spPr>
          <a:xfrm>
            <a:off x="4745501" y="1610736"/>
            <a:ext cx="3964452"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latin typeface="FlandersArtSans-Regular" panose="00000500000000000000" pitchFamily="2" charset="0"/>
              </a:rPr>
              <a:t>Different focus areas from Open DEI that could useful for this project:</a:t>
            </a:r>
            <a:br>
              <a:rPr lang="en-GB" sz="1800" dirty="0">
                <a:latin typeface="FlandersArtSans-Regular" panose="00000500000000000000" pitchFamily="2" charset="0"/>
              </a:rPr>
            </a:br>
            <a:endParaRPr lang="en-GB" sz="1800" dirty="0">
              <a:latin typeface="FlandersArtSans-Regular" panose="00000500000000000000" pitchFamily="2" charset="0"/>
            </a:endParaRPr>
          </a:p>
          <a:p>
            <a:pPr marL="285750" indent="-285750">
              <a:buFont typeface="Arial" panose="020B0604020202020204" pitchFamily="34" charset="0"/>
              <a:buChar char="•"/>
            </a:pPr>
            <a:r>
              <a:rPr lang="en-GB" sz="1800" dirty="0">
                <a:latin typeface="FlandersArtSans-Regular" panose="00000500000000000000" pitchFamily="2" charset="0"/>
              </a:rPr>
              <a:t>Platform building</a:t>
            </a:r>
          </a:p>
          <a:p>
            <a:pPr marL="285750" indent="-285750">
              <a:buFont typeface="Arial" panose="020B0604020202020204" pitchFamily="34" charset="0"/>
              <a:buChar char="•"/>
            </a:pPr>
            <a:r>
              <a:rPr lang="en-GB" sz="1800" dirty="0">
                <a:latin typeface="FlandersArtSans-Regular" panose="00000500000000000000" pitchFamily="2" charset="0"/>
              </a:rPr>
              <a:t>Data ecosystem building</a:t>
            </a:r>
          </a:p>
          <a:p>
            <a:pPr marL="285750" indent="-285750">
              <a:buFont typeface="Arial" panose="020B0604020202020204" pitchFamily="34" charset="0"/>
              <a:buChar char="•"/>
            </a:pPr>
            <a:r>
              <a:rPr lang="en-GB" sz="1800" dirty="0">
                <a:latin typeface="FlandersArtSans-Regular" panose="00000500000000000000" pitchFamily="2" charset="0"/>
              </a:rPr>
              <a:t>Large scale piloting</a:t>
            </a:r>
          </a:p>
          <a:p>
            <a:pPr marL="285750" indent="-285750">
              <a:buFont typeface="Arial" panose="020B0604020202020204" pitchFamily="34" charset="0"/>
              <a:buChar char="•"/>
            </a:pPr>
            <a:r>
              <a:rPr lang="en-GB" sz="1800" dirty="0">
                <a:latin typeface="FlandersArtSans-Regular" panose="00000500000000000000" pitchFamily="2" charset="0"/>
              </a:rPr>
              <a:t>Standardisation</a:t>
            </a:r>
            <a:endParaRPr lang="nl-NL" sz="1800" dirty="0"/>
          </a:p>
        </p:txBody>
      </p:sp>
    </p:spTree>
    <p:extLst>
      <p:ext uri="{BB962C8B-B14F-4D97-AF65-F5344CB8AC3E}">
        <p14:creationId xmlns:p14="http://schemas.microsoft.com/office/powerpoint/2010/main" val="4150084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498403"/>
            <a:ext cx="7886700" cy="2962766"/>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6"/>
            <a:ext cx="7886700" cy="590868"/>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Use case – Saint-Quentin </a:t>
            </a:r>
          </a:p>
        </p:txBody>
      </p:sp>
      <p:sp>
        <p:nvSpPr>
          <p:cNvPr id="13"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sp>
        <p:nvSpPr>
          <p:cNvPr id="15"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Modernize the management of stadium maintenance operations, especially watering and mowing, through a smart watering solution</a:t>
            </a:r>
          </a:p>
        </p:txBody>
      </p:sp>
      <p:sp>
        <p:nvSpPr>
          <p:cNvPr id="1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214765"/>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Added value</a:t>
            </a:r>
            <a:endParaRPr lang="en-GB" sz="1800" dirty="0">
              <a:latin typeface="FlandersArtSans-Regular" panose="00000500000000000000" pitchFamily="2" charset="0"/>
            </a:endParaRPr>
          </a:p>
        </p:txBody>
      </p:sp>
      <p:sp>
        <p:nvSpPr>
          <p:cNvPr id="18" name="Google Shape;240;g71eeb774cb_0_278">
            <a:extLst>
              <a:ext uri="{FF2B5EF4-FFF2-40B4-BE49-F238E27FC236}">
                <a16:creationId xmlns:a16="http://schemas.microsoft.com/office/drawing/2014/main" id="{C312E5B0-C859-41AC-9261-911464F04F10}"/>
              </a:ext>
            </a:extLst>
          </p:cNvPr>
          <p:cNvSpPr txBox="1">
            <a:spLocks/>
          </p:cNvSpPr>
          <p:nvPr/>
        </p:nvSpPr>
        <p:spPr>
          <a:xfrm>
            <a:off x="847701" y="2761649"/>
            <a:ext cx="6888149" cy="73422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FIWARE was a crucial element to achieve a sustainable smart watering solution, it allowed to fulfil 3 technical conditions simultaneously:</a:t>
            </a:r>
            <a:br>
              <a:rPr lang="en-GB" dirty="0">
                <a:latin typeface="FlandersArtSans-Regular" panose="00000500000000000000" pitchFamily="2" charset="0"/>
              </a:rPr>
            </a:br>
            <a:endParaRPr lang="en-GB" dirty="0">
              <a:latin typeface="FlandersArtSans-Regular" panose="00000500000000000000" pitchFamily="2" charset="0"/>
            </a:endParaRPr>
          </a:p>
          <a:p>
            <a:pPr marL="285750" indent="-285750">
              <a:buFont typeface="Arial" panose="020B0604020202020204" pitchFamily="34" charset="0"/>
              <a:buChar char="•"/>
            </a:pPr>
            <a:r>
              <a:rPr lang="en-GB" dirty="0">
                <a:latin typeface="FlandersArtSans-Regular" panose="00000500000000000000" pitchFamily="2" charset="0"/>
              </a:rPr>
              <a:t>Define a watering strategy based on the real water needs of the grass</a:t>
            </a:r>
          </a:p>
          <a:p>
            <a:pPr marL="285750" indent="-285750">
              <a:buFont typeface="Arial" panose="020B0604020202020204" pitchFamily="34" charset="0"/>
              <a:buChar char="•"/>
            </a:pPr>
            <a:r>
              <a:rPr lang="en-GB" dirty="0">
                <a:latin typeface="FlandersArtSans-Regular" panose="00000500000000000000" pitchFamily="2" charset="0"/>
              </a:rPr>
              <a:t>Gather additional information in order to identify the appropriate watering</a:t>
            </a:r>
          </a:p>
          <a:p>
            <a:pPr marL="285750" indent="-285750">
              <a:buFont typeface="Arial" panose="020B0604020202020204" pitchFamily="34" charset="0"/>
              <a:buChar char="•"/>
            </a:pPr>
            <a:r>
              <a:rPr lang="en-GB" dirty="0">
                <a:latin typeface="FlandersArtSans-Regular" panose="00000500000000000000" pitchFamily="2" charset="0"/>
              </a:rPr>
              <a:t>Apply the watering plan remotely and automatically </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1" y="2190293"/>
            <a:ext cx="364868" cy="364868"/>
          </a:xfrm>
          <a:prstGeom prst="rect">
            <a:avLst/>
          </a:prstGeom>
        </p:spPr>
      </p:pic>
    </p:spTree>
    <p:extLst>
      <p:ext uri="{BB962C8B-B14F-4D97-AF65-F5344CB8AC3E}">
        <p14:creationId xmlns:p14="http://schemas.microsoft.com/office/powerpoint/2010/main" val="290305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latin typeface="FlandersArtSans-Regular" panose="00000500000000000000" pitchFamily="2" charset="0"/>
              </a:rPr>
              <a:t>Audience sound is muted by default.</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Questions, comments and suggestions can be communicated via the chat function. Interaction is encouraged!</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Use your hand if you want to say something.</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A yes/no question can be answered simply and quickly via the chat:</a:t>
            </a:r>
          </a:p>
          <a:p>
            <a:pPr marL="285750" indent="-285750">
              <a:buFont typeface="Arial" panose="020B0604020202020204" pitchFamily="34" charset="0"/>
              <a:buChar char="•"/>
            </a:pPr>
            <a:r>
              <a:rPr lang="en-GB" sz="1800" dirty="0">
                <a:latin typeface="FlandersArtSans-Regular" panose="00000500000000000000" pitchFamily="2" charset="0"/>
              </a:rPr>
              <a:t>Agree = +1</a:t>
            </a:r>
          </a:p>
          <a:p>
            <a:pPr marL="285750" indent="-285750">
              <a:buFont typeface="Arial" panose="020B0604020202020204" pitchFamily="34" charset="0"/>
              <a:buChar char="•"/>
            </a:pPr>
            <a:r>
              <a:rPr lang="en-GB" sz="1800" dirty="0">
                <a:latin typeface="FlandersArtSans-Regular" panose="00000500000000000000" pitchFamily="2" charset="0"/>
              </a:rPr>
              <a:t>Do not agree = - 1</a:t>
            </a:r>
          </a:p>
          <a:p>
            <a:pPr marL="285750" indent="-285750">
              <a:buFont typeface="Arial" panose="020B0604020202020204" pitchFamily="34" charset="0"/>
              <a:buChar char="•"/>
            </a:pPr>
            <a:r>
              <a:rPr lang="en-GB" sz="1800" dirty="0">
                <a:latin typeface="FlandersArtSans-Regular" panose="00000500000000000000" pitchFamily="2" charset="0"/>
              </a:rPr>
              <a:t>Indifferent = 0</a:t>
            </a: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Practicalities</a:t>
            </a:r>
          </a:p>
        </p:txBody>
      </p:sp>
    </p:spTree>
    <p:extLst>
      <p:ext uri="{BB962C8B-B14F-4D97-AF65-F5344CB8AC3E}">
        <p14:creationId xmlns:p14="http://schemas.microsoft.com/office/powerpoint/2010/main" val="3890031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Use cases - </a:t>
            </a:r>
            <a:r>
              <a:rPr lang="nl-BE" sz="2400" b="1" dirty="0">
                <a:latin typeface="FlandersArtSans-Bold" panose="00000800000000000000" pitchFamily="2" charset="0"/>
              </a:rPr>
              <a:t>Irrigation for Agriculture</a:t>
            </a:r>
            <a:endParaRPr lang="nl-BE" sz="1800" b="1" dirty="0">
              <a:latin typeface="FlandersArtSans-Bold" panose="00000800000000000000" pitchFamily="2" charset="0"/>
            </a:endParaRP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sp>
        <p:nvSpPr>
          <p:cNvPr id="5"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140163"/>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do we want to measure?</a:t>
            </a:r>
          </a:p>
          <a:p>
            <a:endParaRPr lang="en-GB" sz="1800" dirty="0">
              <a:latin typeface="FlandersArtSans-Regular" panose="00000500000000000000" pitchFamily="2" charset="0"/>
            </a:endParaRP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3752303"/>
            <a:ext cx="2460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data do we need?</a:t>
            </a:r>
          </a:p>
          <a:p>
            <a:endParaRPr lang="en-GB" sz="1800" dirty="0">
              <a:latin typeface="FlandersArtSans-Regular" panose="00000500000000000000" pitchFamily="2" charset="0"/>
            </a:endParaRPr>
          </a:p>
        </p:txBody>
      </p:sp>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Optimize the amount of water used for farming</a:t>
            </a:r>
          </a:p>
        </p:txBody>
      </p:sp>
      <p:sp>
        <p:nvSpPr>
          <p:cNvPr id="8" name="Rectangle 7"/>
          <p:cNvSpPr/>
          <p:nvPr/>
        </p:nvSpPr>
        <p:spPr>
          <a:xfrm>
            <a:off x="781050" y="4199025"/>
            <a:ext cx="6991349" cy="307777"/>
          </a:xfrm>
          <a:prstGeom prst="rect">
            <a:avLst/>
          </a:prstGeom>
        </p:spPr>
        <p:txBody>
          <a:bodyPr wrap="square">
            <a:spAutoFit/>
          </a:bodyPr>
          <a:lstStyle/>
          <a:p>
            <a:r>
              <a:rPr lang="en-GB" dirty="0">
                <a:latin typeface="FlandersArtSans-Regular" panose="00000500000000000000" pitchFamily="2" charset="0"/>
              </a:rPr>
              <a:t>Live data from the different sensors mentioned above, adding predictability</a:t>
            </a:r>
          </a:p>
        </p:txBody>
      </p:sp>
      <p:sp>
        <p:nvSpPr>
          <p:cNvPr id="9" name="Rectangle 8"/>
          <p:cNvSpPr/>
          <p:nvPr/>
        </p:nvSpPr>
        <p:spPr>
          <a:xfrm>
            <a:off x="781050" y="2518503"/>
            <a:ext cx="6928044" cy="738664"/>
          </a:xfrm>
          <a:prstGeom prst="rect">
            <a:avLst/>
          </a:prstGeom>
        </p:spPr>
        <p:txBody>
          <a:bodyPr wrap="square">
            <a:spAutoFit/>
          </a:bodyPr>
          <a:lstStyle/>
          <a:p>
            <a:r>
              <a:rPr lang="en-GB" dirty="0">
                <a:latin typeface="FlandersArtSans-Regular" panose="00000500000000000000" pitchFamily="2" charset="0"/>
              </a:rPr>
              <a:t>Consumption of water used real time and daily, quality of the water live, temperature, soil moisture, stop/start of the irrigation system, river or underground available water quantity, predictability (weather and amount of water available)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91" y="2077935"/>
            <a:ext cx="422225" cy="4222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01" y="3715565"/>
            <a:ext cx="380315" cy="380315"/>
          </a:xfrm>
          <a:prstGeom prst="rect">
            <a:avLst/>
          </a:prstGeom>
        </p:spPr>
      </p:pic>
    </p:spTree>
    <p:extLst>
      <p:ext uri="{BB962C8B-B14F-4D97-AF65-F5344CB8AC3E}">
        <p14:creationId xmlns:p14="http://schemas.microsoft.com/office/powerpoint/2010/main" val="175443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Use cases - </a:t>
            </a:r>
            <a:r>
              <a:rPr lang="en-GB" sz="2400" b="1" dirty="0">
                <a:latin typeface="FlandersArtSans-Bold" panose="00000800000000000000" pitchFamily="2" charset="0"/>
              </a:rPr>
              <a:t>Water quality: drinkable water</a:t>
            </a:r>
            <a:endParaRPr lang="nl-BE" sz="2400" b="1" dirty="0">
              <a:latin typeface="FlandersArtSans-Bold" panose="00000800000000000000" pitchFamily="2" charset="0"/>
            </a:endParaRP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3752303"/>
            <a:ext cx="2460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data do we need?</a:t>
            </a:r>
          </a:p>
          <a:p>
            <a:endParaRPr lang="en-GB" sz="1800" dirty="0">
              <a:latin typeface="FlandersArtSans-Regular" panose="00000500000000000000" pitchFamily="2" charset="0"/>
            </a:endParaRPr>
          </a:p>
        </p:txBody>
      </p:sp>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Remotely measuring the water quality directly at the source (source or ground water)</a:t>
            </a:r>
          </a:p>
        </p:txBody>
      </p:sp>
      <p:sp>
        <p:nvSpPr>
          <p:cNvPr id="8" name="Rectangle 7"/>
          <p:cNvSpPr/>
          <p:nvPr/>
        </p:nvSpPr>
        <p:spPr>
          <a:xfrm>
            <a:off x="781050" y="4199025"/>
            <a:ext cx="6991349" cy="523220"/>
          </a:xfrm>
          <a:prstGeom prst="rect">
            <a:avLst/>
          </a:prstGeom>
        </p:spPr>
        <p:txBody>
          <a:bodyPr wrap="square">
            <a:spAutoFit/>
          </a:bodyPr>
          <a:lstStyle/>
          <a:p>
            <a:r>
              <a:rPr lang="en-GB" dirty="0">
                <a:latin typeface="FlandersArtSans-Regular" panose="00000500000000000000" pitchFamily="2" charset="0"/>
              </a:rPr>
              <a:t>Live data: </a:t>
            </a:r>
          </a:p>
          <a:p>
            <a:pPr marL="285750" indent="-285750">
              <a:buFont typeface="Arial" panose="020B0604020202020204" pitchFamily="34" charset="0"/>
              <a:buChar char="•"/>
            </a:pPr>
            <a:r>
              <a:rPr lang="en-GB" dirty="0">
                <a:latin typeface="FlandersArtSans-Regular" panose="00000500000000000000" pitchFamily="2" charset="0"/>
              </a:rPr>
              <a:t>PH, chlorate, turbidity temperature, bacteria, amount of water, </a:t>
            </a:r>
            <a:r>
              <a:rPr lang="en-GB" dirty="0" err="1">
                <a:latin typeface="FlandersArtSans-Regular" panose="00000500000000000000" pitchFamily="2" charset="0"/>
              </a:rPr>
              <a:t>ect</a:t>
            </a:r>
            <a:r>
              <a:rPr lang="en-GB" dirty="0">
                <a:latin typeface="FlandersArtSans-Regular" panose="00000500000000000000" pitchFamily="2" charset="0"/>
              </a:rPr>
              <a:t>.</a:t>
            </a:r>
          </a:p>
        </p:txBody>
      </p:sp>
      <p:sp>
        <p:nvSpPr>
          <p:cNvPr id="9" name="Rectangle 8"/>
          <p:cNvSpPr/>
          <p:nvPr/>
        </p:nvSpPr>
        <p:spPr>
          <a:xfrm>
            <a:off x="781050" y="2775449"/>
            <a:ext cx="6928044" cy="307777"/>
          </a:xfrm>
          <a:prstGeom prst="rect">
            <a:avLst/>
          </a:prstGeom>
        </p:spPr>
        <p:txBody>
          <a:bodyPr wrap="square">
            <a:spAutoFit/>
          </a:bodyPr>
          <a:lstStyle/>
          <a:p>
            <a:r>
              <a:rPr lang="en-GB" dirty="0">
                <a:latin typeface="FlandersArtSans-Regular" panose="00000500000000000000" pitchFamily="2" charset="0"/>
              </a:rPr>
              <a:t>Water drinkability based on the criteria for each region/country</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1" y="3715565"/>
            <a:ext cx="380315" cy="380315"/>
          </a:xfrm>
          <a:prstGeom prst="rect">
            <a:avLst/>
          </a:prstGeom>
        </p:spPr>
      </p:pic>
      <p:sp>
        <p:nvSpPr>
          <p:cNvPr id="13"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354905"/>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do we want to measure?</a:t>
            </a:r>
          </a:p>
          <a:p>
            <a:endParaRPr lang="en-GB" sz="1800" dirty="0">
              <a:latin typeface="FlandersArtSans-Regular"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91" y="2292677"/>
            <a:ext cx="422225" cy="422225"/>
          </a:xfrm>
          <a:prstGeom prst="rect">
            <a:avLst/>
          </a:prstGeom>
        </p:spPr>
      </p:pic>
    </p:spTree>
    <p:extLst>
      <p:ext uri="{BB962C8B-B14F-4D97-AF65-F5344CB8AC3E}">
        <p14:creationId xmlns:p14="http://schemas.microsoft.com/office/powerpoint/2010/main" val="4219689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3752303"/>
            <a:ext cx="2460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data do we need?</a:t>
            </a:r>
          </a:p>
          <a:p>
            <a:endParaRPr lang="en-GB" sz="1800" dirty="0">
              <a:latin typeface="FlandersArtSans-Regular" panose="00000500000000000000" pitchFamily="2" charset="0"/>
            </a:endParaRPr>
          </a:p>
        </p:txBody>
      </p:sp>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Optimize CAPEX and OPEX on drinkable, waste and hydropower asset systems</a:t>
            </a:r>
          </a:p>
        </p:txBody>
      </p:sp>
      <p:sp>
        <p:nvSpPr>
          <p:cNvPr id="8" name="Rectangle 7"/>
          <p:cNvSpPr/>
          <p:nvPr/>
        </p:nvSpPr>
        <p:spPr>
          <a:xfrm>
            <a:off x="781050" y="4199025"/>
            <a:ext cx="6991349" cy="307777"/>
          </a:xfrm>
          <a:prstGeom prst="rect">
            <a:avLst/>
          </a:prstGeom>
        </p:spPr>
        <p:txBody>
          <a:bodyPr wrap="square">
            <a:spAutoFit/>
          </a:bodyPr>
          <a:lstStyle/>
          <a:p>
            <a:r>
              <a:rPr lang="en-GB" dirty="0">
                <a:latin typeface="FlandersArtSans-Regular" panose="00000500000000000000" pitchFamily="2" charset="0"/>
              </a:rPr>
              <a:t>Opening time of a valve, vibration, noise, …</a:t>
            </a:r>
          </a:p>
        </p:txBody>
      </p:sp>
      <p:sp>
        <p:nvSpPr>
          <p:cNvPr id="9" name="Rectangle 8"/>
          <p:cNvSpPr/>
          <p:nvPr/>
        </p:nvSpPr>
        <p:spPr>
          <a:xfrm>
            <a:off x="781050" y="2759204"/>
            <a:ext cx="6928044" cy="523220"/>
          </a:xfrm>
          <a:prstGeom prst="rect">
            <a:avLst/>
          </a:prstGeom>
        </p:spPr>
        <p:txBody>
          <a:bodyPr wrap="square">
            <a:spAutoFit/>
          </a:bodyPr>
          <a:lstStyle/>
          <a:p>
            <a:r>
              <a:rPr lang="en-GB" dirty="0">
                <a:latin typeface="FlandersArtSans-Regular" panose="00000500000000000000" pitchFamily="2" charset="0"/>
              </a:rPr>
              <a:t>Operational data from specific equipment that can help us to detect anomalies and plan maintenance interventions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1" y="3715565"/>
            <a:ext cx="380315" cy="380315"/>
          </a:xfrm>
          <a:prstGeom prst="rect">
            <a:avLst/>
          </a:prstGeom>
        </p:spPr>
      </p:pic>
      <p:sp>
        <p:nvSpPr>
          <p:cNvPr id="13"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354905"/>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do we want to measure?</a:t>
            </a:r>
          </a:p>
          <a:p>
            <a:endParaRPr lang="en-GB" sz="1800" dirty="0">
              <a:latin typeface="FlandersArtSans-Regular"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91" y="2292677"/>
            <a:ext cx="422225" cy="422225"/>
          </a:xfrm>
          <a:prstGeom prst="rect">
            <a:avLst/>
          </a:prstGeom>
        </p:spPr>
      </p:pic>
      <p:sp>
        <p:nvSpPr>
          <p:cNvPr id="15"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Use cases - </a:t>
            </a:r>
            <a:r>
              <a:rPr lang="en-GB" sz="2400" b="1" dirty="0">
                <a:latin typeface="FlandersArtSans-Bold" panose="00000800000000000000" pitchFamily="2" charset="0"/>
              </a:rPr>
              <a:t>Predictive maintenance of water assets</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256257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Brainstorm exercises</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8747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921433" y="927663"/>
            <a:ext cx="7906044"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latin typeface="FlandersArtSans-Regular" panose="00000500000000000000" pitchFamily="2" charset="0"/>
              </a:rPr>
              <a:t>What is the </a:t>
            </a:r>
            <a:r>
              <a:rPr lang="en-GB" sz="1800" b="1" dirty="0">
                <a:latin typeface="FlandersArtSans-Regular" panose="00000500000000000000" pitchFamily="2" charset="0"/>
              </a:rPr>
              <a:t>scope</a:t>
            </a:r>
            <a:r>
              <a:rPr lang="en-GB" sz="1800" dirty="0">
                <a:latin typeface="FlandersArtSans-Regular" panose="00000500000000000000" pitchFamily="2" charset="0"/>
              </a:rPr>
              <a:t> of possible use cases?</a:t>
            </a:r>
          </a:p>
          <a:p>
            <a:pPr marL="285750" indent="-285750">
              <a:buFont typeface="Arial" panose="020B0604020202020204" pitchFamily="34" charset="0"/>
              <a:buChar char="•"/>
            </a:pPr>
            <a:r>
              <a:rPr lang="en-GB" sz="1800" dirty="0">
                <a:latin typeface="FlandersArtSans-Regular" panose="00000500000000000000" pitchFamily="2" charset="0"/>
              </a:rPr>
              <a:t>e.g. Policy making and follow-up, operational reporting, application development, modelling, research, statistics etc.?</a:t>
            </a:r>
          </a:p>
          <a:p>
            <a:pPr marL="285750" indent="-285750">
              <a:buFont typeface="Arial" panose="020B0604020202020204" pitchFamily="34" charset="0"/>
              <a:buChar char="•"/>
            </a:pPr>
            <a:r>
              <a:rPr lang="en-GB" sz="1800" dirty="0">
                <a:latin typeface="FlandersArtSans-Regular" panose="00000500000000000000" pitchFamily="2" charset="0"/>
              </a:rPr>
              <a:t>What problem do we want to solve?</a:t>
            </a:r>
          </a:p>
          <a:p>
            <a:pPr marL="285750" indent="-285750">
              <a:buFont typeface="Arial" panose="020B0604020202020204" pitchFamily="34" charset="0"/>
              <a:buChar char="•"/>
            </a:pPr>
            <a:r>
              <a:rPr lang="en-GB" sz="1800" dirty="0">
                <a:latin typeface="FlandersArtSans-Regular" panose="00000500000000000000" pitchFamily="2" charset="0"/>
              </a:rPr>
              <a:t>What do we understand under air and water quality?</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What do we want to </a:t>
            </a:r>
            <a:r>
              <a:rPr lang="en-GB" sz="1800" b="1" dirty="0">
                <a:latin typeface="FlandersArtSans-Regular" panose="00000500000000000000" pitchFamily="2" charset="0"/>
              </a:rPr>
              <a:t>measure</a:t>
            </a:r>
            <a:r>
              <a:rPr lang="en-GB" sz="1800" dirty="0">
                <a:latin typeface="FlandersArtSans-Regular" panose="00000500000000000000" pitchFamily="2" charset="0"/>
              </a:rPr>
              <a:t>?</a:t>
            </a:r>
          </a:p>
          <a:p>
            <a:pPr marL="285750" lvl="6" indent="-285750">
              <a:buFont typeface="Arial" panose="020B0604020202020204" pitchFamily="34" charset="0"/>
              <a:buChar char="•"/>
            </a:pPr>
            <a:r>
              <a:rPr lang="en-GB" sz="1800" dirty="0">
                <a:latin typeface="FlandersArtSans-Regular" panose="00000500000000000000" pitchFamily="2" charset="0"/>
              </a:rPr>
              <a:t>For which domains (e.g. for water: watercourses? rainwater? sewage? soil water? ... )</a:t>
            </a:r>
          </a:p>
          <a:p>
            <a:pPr marL="285750" lvl="6" indent="-285750">
              <a:buFont typeface="Arial" panose="020B0604020202020204" pitchFamily="34" charset="0"/>
              <a:buChar char="•"/>
            </a:pPr>
            <a:endParaRPr lang="en-GB" sz="1800" dirty="0">
              <a:latin typeface="FlandersArtSans-Regular" panose="00000500000000000000" pitchFamily="2" charset="0"/>
            </a:endParaRPr>
          </a:p>
          <a:p>
            <a:pPr lvl="6"/>
            <a:r>
              <a:rPr lang="en-GB" sz="1800" dirty="0">
                <a:latin typeface="FlandersArtSans-Regular" panose="00000500000000000000" pitchFamily="2" charset="0"/>
              </a:rPr>
              <a:t>Which data elements (objects) do we need?</a:t>
            </a:r>
          </a:p>
          <a:p>
            <a:pPr marL="285750" lvl="6" indent="-285750">
              <a:buFont typeface="Arial" panose="020B0604020202020204" pitchFamily="34" charset="0"/>
              <a:buChar char="•"/>
            </a:pPr>
            <a:r>
              <a:rPr lang="en-GB" sz="1800" dirty="0">
                <a:latin typeface="FlandersArtSans-Regular" panose="00000500000000000000" pitchFamily="2" charset="0"/>
              </a:rPr>
              <a:t>What kind of information are we talking about: real-time of static?</a:t>
            </a:r>
          </a:p>
          <a:p>
            <a:pPr marL="285750" lvl="6" indent="-285750">
              <a:buFont typeface="Arial" panose="020B0604020202020204" pitchFamily="34" charset="0"/>
              <a:buChar char="•"/>
            </a:pPr>
            <a:r>
              <a:rPr lang="en-GB" sz="1800" dirty="0">
                <a:latin typeface="FlandersArtSans-Regular" panose="00000500000000000000" pitchFamily="2" charset="0"/>
              </a:rPr>
              <a:t>What kind of filters do we need to be able to apply (watercourse, area, ..)?</a:t>
            </a:r>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Exercise - Setting the boundaries</a:t>
            </a:r>
            <a:endParaRPr lang="nl-BE" sz="3200" b="1" dirty="0">
              <a:latin typeface="FlandersArtSans-Bold" panose="000008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43" y="982698"/>
            <a:ext cx="350827" cy="3508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39" y="2496059"/>
            <a:ext cx="422225" cy="4222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98" y="3638192"/>
            <a:ext cx="380315" cy="380315"/>
          </a:xfrm>
          <a:prstGeom prst="rect">
            <a:avLst/>
          </a:prstGeom>
        </p:spPr>
      </p:pic>
    </p:spTree>
    <p:extLst>
      <p:ext uri="{BB962C8B-B14F-4D97-AF65-F5344CB8AC3E}">
        <p14:creationId xmlns:p14="http://schemas.microsoft.com/office/powerpoint/2010/main" val="654006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Short break</a:t>
            </a:r>
            <a:endParaRPr lang="nl-BE" sz="3200" b="1" dirty="0">
              <a:latin typeface="FlandersArtSans-Bold" panose="00000800000000000000" pitchFamily="2" charset="0"/>
            </a:endParaRPr>
          </a:p>
        </p:txBody>
      </p:sp>
      <p:sp>
        <p:nvSpPr>
          <p:cNvPr id="7" name="Freeform 1191"/>
          <p:cNvSpPr>
            <a:spLocks noEditPoints="1"/>
          </p:cNvSpPr>
          <p:nvPr/>
        </p:nvSpPr>
        <p:spPr bwMode="auto">
          <a:xfrm>
            <a:off x="628651" y="2116841"/>
            <a:ext cx="551071" cy="741564"/>
          </a:xfrm>
          <a:custGeom>
            <a:avLst/>
            <a:gdLst/>
            <a:ahLst/>
            <a:cxnLst>
              <a:cxn ang="0">
                <a:pos x="632" y="347"/>
              </a:cxn>
              <a:cxn ang="0">
                <a:pos x="571" y="286"/>
              </a:cxn>
              <a:cxn ang="0">
                <a:pos x="401" y="244"/>
              </a:cxn>
              <a:cxn ang="0">
                <a:pos x="340" y="0"/>
              </a:cxn>
              <a:cxn ang="0">
                <a:pos x="279" y="244"/>
              </a:cxn>
              <a:cxn ang="0">
                <a:pos x="340" y="918"/>
              </a:cxn>
              <a:cxn ang="0">
                <a:pos x="608" y="371"/>
              </a:cxn>
              <a:cxn ang="0">
                <a:pos x="340" y="35"/>
              </a:cxn>
              <a:cxn ang="0">
                <a:pos x="361" y="223"/>
              </a:cxn>
              <a:cxn ang="0">
                <a:pos x="381" y="181"/>
              </a:cxn>
              <a:cxn ang="0">
                <a:pos x="299" y="99"/>
              </a:cxn>
              <a:cxn ang="0">
                <a:pos x="318" y="181"/>
              </a:cxn>
              <a:cxn ang="0">
                <a:pos x="245" y="130"/>
              </a:cxn>
              <a:cxn ang="0">
                <a:pos x="357" y="814"/>
              </a:cxn>
              <a:cxn ang="0">
                <a:pos x="322" y="814"/>
              </a:cxn>
              <a:cxn ang="0">
                <a:pos x="70" y="596"/>
              </a:cxn>
              <a:cxn ang="0">
                <a:pos x="138" y="578"/>
              </a:cxn>
              <a:cxn ang="0">
                <a:pos x="70" y="561"/>
              </a:cxn>
              <a:cxn ang="0">
                <a:pos x="609" y="561"/>
              </a:cxn>
              <a:cxn ang="0">
                <a:pos x="542" y="578"/>
              </a:cxn>
              <a:cxn ang="0">
                <a:pos x="609" y="596"/>
              </a:cxn>
              <a:cxn ang="0">
                <a:pos x="396" y="611"/>
              </a:cxn>
              <a:cxn ang="0">
                <a:pos x="340" y="513"/>
              </a:cxn>
              <a:cxn ang="0">
                <a:pos x="296" y="510"/>
              </a:cxn>
              <a:cxn ang="0">
                <a:pos x="272" y="535"/>
              </a:cxn>
              <a:cxn ang="0">
                <a:pos x="307" y="635"/>
              </a:cxn>
              <a:cxn ang="0">
                <a:pos x="372" y="635"/>
              </a:cxn>
              <a:cxn ang="0">
                <a:pos x="494" y="750"/>
              </a:cxn>
              <a:cxn ang="0">
                <a:pos x="506" y="720"/>
              </a:cxn>
              <a:cxn ang="0">
                <a:pos x="366" y="594"/>
              </a:cxn>
              <a:cxn ang="0">
                <a:pos x="325" y="605"/>
              </a:cxn>
              <a:cxn ang="0">
                <a:pos x="340" y="548"/>
              </a:cxn>
              <a:cxn ang="0">
                <a:pos x="369" y="571"/>
              </a:cxn>
              <a:cxn ang="0">
                <a:pos x="308" y="426"/>
              </a:cxn>
              <a:cxn ang="0">
                <a:pos x="420" y="345"/>
              </a:cxn>
              <a:cxn ang="0">
                <a:pos x="340" y="457"/>
              </a:cxn>
            </a:cxnLst>
            <a:rect l="0" t="0" r="r" b="b"/>
            <a:pathLst>
              <a:path w="680" h="918">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Google Shape;240;g71eeb774cb_0_278">
            <a:extLst>
              <a:ext uri="{FF2B5EF4-FFF2-40B4-BE49-F238E27FC236}">
                <a16:creationId xmlns:a16="http://schemas.microsoft.com/office/drawing/2014/main" id="{C312E5B0-C859-41AC-9261-911464F04F10}"/>
              </a:ext>
            </a:extLst>
          </p:cNvPr>
          <p:cNvSpPr txBox="1">
            <a:spLocks/>
          </p:cNvSpPr>
          <p:nvPr/>
        </p:nvSpPr>
        <p:spPr>
          <a:xfrm>
            <a:off x="1257300" y="2365882"/>
            <a:ext cx="7886700" cy="492523"/>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nl-NL" sz="1800" dirty="0"/>
              <a:t>Let’s take a 5 minute break, while we process your input</a:t>
            </a:r>
          </a:p>
        </p:txBody>
      </p:sp>
    </p:spTree>
    <p:extLst>
      <p:ext uri="{BB962C8B-B14F-4D97-AF65-F5344CB8AC3E}">
        <p14:creationId xmlns:p14="http://schemas.microsoft.com/office/powerpoint/2010/main" val="1483428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Next steps</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270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Next steps</a:t>
            </a:r>
          </a:p>
        </p:txBody>
      </p:sp>
      <p:cxnSp>
        <p:nvCxnSpPr>
          <p:cNvPr id="42" name="Google Shape;580;p85"/>
          <p:cNvCxnSpPr/>
          <p:nvPr/>
        </p:nvCxnSpPr>
        <p:spPr>
          <a:xfrm>
            <a:off x="2350260" y="3281415"/>
            <a:ext cx="0" cy="313909"/>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3" name="Google Shape;580;p85"/>
          <p:cNvCxnSpPr/>
          <p:nvPr/>
        </p:nvCxnSpPr>
        <p:spPr>
          <a:xfrm>
            <a:off x="4055130" y="3171373"/>
            <a:ext cx="0" cy="5129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4" name="Google Shape;553;p85"/>
          <p:cNvCxnSpPr/>
          <p:nvPr/>
        </p:nvCxnSpPr>
        <p:spPr>
          <a:xfrm>
            <a:off x="3215904" y="3800947"/>
            <a:ext cx="0" cy="292202"/>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5" name="Google Shape;551;p85"/>
          <p:cNvCxnSpPr/>
          <p:nvPr/>
        </p:nvCxnSpPr>
        <p:spPr>
          <a:xfrm>
            <a:off x="1781970" y="3849446"/>
            <a:ext cx="0" cy="487407"/>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6" name="Google Shape;553;p85"/>
          <p:cNvCxnSpPr/>
          <p:nvPr/>
        </p:nvCxnSpPr>
        <p:spPr>
          <a:xfrm flipH="1">
            <a:off x="4830071" y="3842589"/>
            <a:ext cx="1882" cy="423295"/>
          </a:xfrm>
          <a:prstGeom prst="straightConnector1">
            <a:avLst/>
          </a:prstGeom>
          <a:noFill/>
          <a:ln w="12700" cap="sq" cmpd="sng">
            <a:solidFill>
              <a:schemeClr val="tx2">
                <a:lumMod val="25000"/>
              </a:schemeClr>
            </a:solidFill>
            <a:prstDash val="solid"/>
            <a:round/>
            <a:headEnd type="none" w="sm" len="sm"/>
            <a:tailEnd type="diamond" w="med" len="med"/>
          </a:ln>
        </p:spPr>
      </p:cxnSp>
      <p:sp>
        <p:nvSpPr>
          <p:cNvPr id="47" name="Google Shape;563;p85"/>
          <p:cNvSpPr txBox="1"/>
          <p:nvPr/>
        </p:nvSpPr>
        <p:spPr>
          <a:xfrm>
            <a:off x="634002" y="3643361"/>
            <a:ext cx="893106" cy="22854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December</a:t>
            </a:r>
          </a:p>
        </p:txBody>
      </p:sp>
      <p:sp>
        <p:nvSpPr>
          <p:cNvPr id="48" name="Google Shape;574;p85"/>
          <p:cNvSpPr/>
          <p:nvPr/>
        </p:nvSpPr>
        <p:spPr>
          <a:xfrm rot="5400000">
            <a:off x="8667475" y="3679606"/>
            <a:ext cx="410027" cy="155284"/>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nl-BE" sz="1600" b="0" i="0" u="none" strike="noStrike" cap="none" dirty="0">
              <a:solidFill>
                <a:schemeClr val="tx1"/>
              </a:solidFill>
              <a:latin typeface="Flanders Art Sans" panose="00000500000000000000" pitchFamily="50" charset="0"/>
              <a:ea typeface="Arial"/>
              <a:cs typeface="Arial"/>
              <a:sym typeface="Arial"/>
            </a:endParaRPr>
          </a:p>
        </p:txBody>
      </p:sp>
      <p:cxnSp>
        <p:nvCxnSpPr>
          <p:cNvPr id="49" name="Google Shape;575;p85"/>
          <p:cNvCxnSpPr/>
          <p:nvPr/>
        </p:nvCxnSpPr>
        <p:spPr>
          <a:xfrm>
            <a:off x="1184091" y="3116532"/>
            <a:ext cx="2947" cy="526445"/>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0" name="Google Shape;580;p85"/>
          <p:cNvCxnSpPr/>
          <p:nvPr/>
        </p:nvCxnSpPr>
        <p:spPr>
          <a:xfrm flipH="1">
            <a:off x="5488728" y="3065982"/>
            <a:ext cx="0" cy="6278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1" name="Google Shape;582;p85"/>
          <p:cNvCxnSpPr/>
          <p:nvPr/>
        </p:nvCxnSpPr>
        <p:spPr>
          <a:xfrm>
            <a:off x="8330178" y="3171373"/>
            <a:ext cx="0" cy="476877"/>
          </a:xfrm>
          <a:prstGeom prst="straightConnector1">
            <a:avLst/>
          </a:prstGeom>
          <a:noFill/>
          <a:ln w="12700" cap="sq" cmpd="sng">
            <a:solidFill>
              <a:schemeClr val="tx2">
                <a:lumMod val="25000"/>
              </a:schemeClr>
            </a:solidFill>
            <a:prstDash val="solid"/>
            <a:round/>
            <a:headEnd type="diamond" w="med" len="med"/>
            <a:tailEnd type="none" w="sm" len="sm"/>
          </a:ln>
        </p:spPr>
      </p:cxnSp>
      <p:sp>
        <p:nvSpPr>
          <p:cNvPr id="52" name="Google Shape;562;p85"/>
          <p:cNvSpPr txBox="1"/>
          <p:nvPr/>
        </p:nvSpPr>
        <p:spPr>
          <a:xfrm>
            <a:off x="1527831" y="364825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January</a:t>
            </a:r>
            <a:endParaRPr lang="nl-BE" sz="1000" b="1" i="0" u="none" strike="noStrike" cap="none" dirty="0">
              <a:solidFill>
                <a:schemeClr val="bg1"/>
              </a:solidFill>
              <a:latin typeface="+mj-lt"/>
              <a:sym typeface="Arial"/>
            </a:endParaRPr>
          </a:p>
        </p:txBody>
      </p:sp>
      <p:sp>
        <p:nvSpPr>
          <p:cNvPr id="53" name="Google Shape;563;p85"/>
          <p:cNvSpPr txBox="1"/>
          <p:nvPr/>
        </p:nvSpPr>
        <p:spPr>
          <a:xfrm>
            <a:off x="2427923" y="3648250"/>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February</a:t>
            </a:r>
            <a:endParaRPr lang="nl-BE" sz="1000" b="1" i="0" u="none" strike="noStrike" cap="none" dirty="0">
              <a:solidFill>
                <a:schemeClr val="tx1"/>
              </a:solidFill>
              <a:latin typeface="+mj-lt"/>
              <a:ea typeface="Arial"/>
              <a:cs typeface="Arial"/>
              <a:sym typeface="Arial"/>
            </a:endParaRPr>
          </a:p>
        </p:txBody>
      </p:sp>
      <p:sp>
        <p:nvSpPr>
          <p:cNvPr id="54" name="Google Shape;562;p85"/>
          <p:cNvSpPr txBox="1"/>
          <p:nvPr/>
        </p:nvSpPr>
        <p:spPr>
          <a:xfrm>
            <a:off x="3332704" y="3648654"/>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March</a:t>
            </a:r>
            <a:endParaRPr lang="nl-BE" sz="1000" b="1" i="0" u="none" strike="noStrike" cap="none" dirty="0">
              <a:solidFill>
                <a:schemeClr val="bg1"/>
              </a:solidFill>
              <a:latin typeface="+mj-lt"/>
              <a:sym typeface="Arial"/>
            </a:endParaRPr>
          </a:p>
        </p:txBody>
      </p:sp>
      <p:sp>
        <p:nvSpPr>
          <p:cNvPr id="55" name="Google Shape;563;p85"/>
          <p:cNvSpPr txBox="1"/>
          <p:nvPr/>
        </p:nvSpPr>
        <p:spPr>
          <a:xfrm>
            <a:off x="4232796" y="3648654"/>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April</a:t>
            </a:r>
          </a:p>
        </p:txBody>
      </p:sp>
      <p:sp>
        <p:nvSpPr>
          <p:cNvPr id="56" name="Google Shape;562;p85"/>
          <p:cNvSpPr txBox="1"/>
          <p:nvPr/>
        </p:nvSpPr>
        <p:spPr>
          <a:xfrm>
            <a:off x="5139072" y="3646637"/>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a:solidFill>
                  <a:schemeClr val="bg1"/>
                </a:solidFill>
                <a:latin typeface="+mj-lt"/>
              </a:rPr>
              <a:t>May</a:t>
            </a:r>
            <a:endParaRPr lang="nl-BE" sz="1000" b="1" i="0" u="none" strike="noStrike" cap="none" dirty="0">
              <a:solidFill>
                <a:schemeClr val="bg1"/>
              </a:solidFill>
              <a:latin typeface="+mj-lt"/>
              <a:sym typeface="Arial"/>
            </a:endParaRPr>
          </a:p>
        </p:txBody>
      </p:sp>
      <p:sp>
        <p:nvSpPr>
          <p:cNvPr id="57" name="Google Shape;563;p85"/>
          <p:cNvSpPr txBox="1"/>
          <p:nvPr/>
        </p:nvSpPr>
        <p:spPr>
          <a:xfrm>
            <a:off x="6039164" y="3646637"/>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June</a:t>
            </a:r>
            <a:endParaRPr lang="nl-BE" sz="1000" b="1" i="0" u="none" strike="noStrike" cap="none" dirty="0">
              <a:solidFill>
                <a:schemeClr val="tx1"/>
              </a:solidFill>
              <a:latin typeface="+mj-lt"/>
              <a:ea typeface="Arial"/>
              <a:cs typeface="Arial"/>
              <a:sym typeface="Arial"/>
            </a:endParaRPr>
          </a:p>
        </p:txBody>
      </p:sp>
      <p:sp>
        <p:nvSpPr>
          <p:cNvPr id="58" name="Google Shape;562;p85"/>
          <p:cNvSpPr txBox="1"/>
          <p:nvPr/>
        </p:nvSpPr>
        <p:spPr>
          <a:xfrm>
            <a:off x="6939318" y="364413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July</a:t>
            </a:r>
            <a:endParaRPr lang="nl-BE" sz="1000" b="1" i="0" u="none" strike="noStrike" cap="none" dirty="0">
              <a:solidFill>
                <a:schemeClr val="bg1"/>
              </a:solidFill>
              <a:latin typeface="+mj-lt"/>
              <a:sym typeface="Arial"/>
            </a:endParaRPr>
          </a:p>
        </p:txBody>
      </p:sp>
      <p:sp>
        <p:nvSpPr>
          <p:cNvPr id="59" name="Google Shape;587;p85"/>
          <p:cNvSpPr txBox="1"/>
          <p:nvPr/>
        </p:nvSpPr>
        <p:spPr>
          <a:xfrm>
            <a:off x="628651"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Business Workshop</a:t>
            </a:r>
            <a:endParaRPr lang="nl-BE" sz="500" b="1" dirty="0">
              <a:solidFill>
                <a:schemeClr val="tx1"/>
              </a:solidFill>
              <a:sym typeface="Arial"/>
            </a:endParaRPr>
          </a:p>
        </p:txBody>
      </p:sp>
      <p:sp>
        <p:nvSpPr>
          <p:cNvPr id="60" name="Google Shape;587;p85"/>
          <p:cNvSpPr txBox="1"/>
          <p:nvPr/>
        </p:nvSpPr>
        <p:spPr>
          <a:xfrm>
            <a:off x="1220166" y="4412036"/>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1" name="Google Shape;587;p85"/>
          <p:cNvSpPr txBox="1"/>
          <p:nvPr/>
        </p:nvSpPr>
        <p:spPr>
          <a:xfrm>
            <a:off x="1795879" y="2863570"/>
            <a:ext cx="1108762" cy="227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2" name="Google Shape;587;p85"/>
          <p:cNvSpPr txBox="1"/>
          <p:nvPr/>
        </p:nvSpPr>
        <p:spPr>
          <a:xfrm>
            <a:off x="2661523" y="4170505"/>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3" name="Google Shape;587;p85"/>
          <p:cNvSpPr txBox="1"/>
          <p:nvPr/>
        </p:nvSpPr>
        <p:spPr>
          <a:xfrm>
            <a:off x="3500749" y="277529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4" name="Google Shape;587;p85"/>
          <p:cNvSpPr txBox="1"/>
          <p:nvPr/>
        </p:nvSpPr>
        <p:spPr>
          <a:xfrm>
            <a:off x="4273770" y="4339012"/>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5" name="Google Shape;587;p85"/>
          <p:cNvSpPr txBox="1"/>
          <p:nvPr/>
        </p:nvSpPr>
        <p:spPr>
          <a:xfrm>
            <a:off x="4930402" y="264770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Start Public review</a:t>
            </a:r>
            <a:endParaRPr lang="nl-BE" sz="500" b="1" dirty="0">
              <a:solidFill>
                <a:schemeClr val="tx1"/>
              </a:solidFill>
              <a:sym typeface="Arial"/>
            </a:endParaRPr>
          </a:p>
        </p:txBody>
      </p:sp>
      <p:sp>
        <p:nvSpPr>
          <p:cNvPr id="66" name="Google Shape;587;p85"/>
          <p:cNvSpPr txBox="1"/>
          <p:nvPr/>
        </p:nvSpPr>
        <p:spPr>
          <a:xfrm>
            <a:off x="7792132"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End Public review</a:t>
            </a:r>
            <a:endParaRPr lang="nl-BE" sz="500" b="1" dirty="0">
              <a:solidFill>
                <a:schemeClr val="tx1"/>
              </a:solidFill>
              <a:sym typeface="Arial"/>
            </a:endParaRPr>
          </a:p>
        </p:txBody>
      </p:sp>
      <p:sp>
        <p:nvSpPr>
          <p:cNvPr id="67" name="Left Brace 66"/>
          <p:cNvSpPr/>
          <p:nvPr/>
        </p:nvSpPr>
        <p:spPr>
          <a:xfrm rot="16200000">
            <a:off x="6865300" y="2555130"/>
            <a:ext cx="104641" cy="2857784"/>
          </a:xfrm>
          <a:prstGeom prst="leftBrace">
            <a:avLst/>
          </a:pr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BE" sz="1800" b="0" i="0" u="none" strike="noStrike" cap="none" spc="0" normalizeH="0" baseline="0">
              <a:ln>
                <a:noFill/>
              </a:ln>
              <a:solidFill>
                <a:srgbClr val="000000"/>
              </a:solidFill>
              <a:effectLst/>
              <a:uFillTx/>
            </a:endParaRPr>
          </a:p>
        </p:txBody>
      </p:sp>
      <p:sp>
        <p:nvSpPr>
          <p:cNvPr id="68" name="Google Shape;587;p85"/>
          <p:cNvSpPr txBox="1"/>
          <p:nvPr/>
        </p:nvSpPr>
        <p:spPr>
          <a:xfrm>
            <a:off x="6148595" y="4116042"/>
            <a:ext cx="1643537"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100" dirty="0" err="1">
                <a:solidFill>
                  <a:schemeClr val="tx1"/>
                </a:solidFill>
                <a:sym typeface="Arial"/>
              </a:rPr>
              <a:t>Implementation</a:t>
            </a:r>
            <a:r>
              <a:rPr lang="nl-BE" sz="1100" dirty="0">
                <a:solidFill>
                  <a:schemeClr val="tx1"/>
                </a:solidFill>
                <a:sym typeface="Arial"/>
              </a:rPr>
              <a:t> of draft </a:t>
            </a:r>
            <a:r>
              <a:rPr lang="nl-BE" sz="1100" dirty="0" err="1">
                <a:solidFill>
                  <a:schemeClr val="tx1"/>
                </a:solidFill>
                <a:sym typeface="Arial"/>
              </a:rPr>
              <a:t>specification</a:t>
            </a:r>
            <a:endParaRPr lang="nl-BE" sz="1100" dirty="0">
              <a:solidFill>
                <a:schemeClr val="tx1"/>
              </a:solidFill>
              <a:sym typeface="Arial"/>
            </a:endParaRPr>
          </a:p>
        </p:txBody>
      </p:sp>
      <p:sp>
        <p:nvSpPr>
          <p:cNvPr id="69" name="Google Shape;561;p85"/>
          <p:cNvSpPr/>
          <p:nvPr/>
        </p:nvSpPr>
        <p:spPr>
          <a:xfrm>
            <a:off x="628651" y="3427673"/>
            <a:ext cx="1709695" cy="225062"/>
          </a:xfrm>
          <a:prstGeom prst="rect">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2020</a:t>
            </a:r>
          </a:p>
        </p:txBody>
      </p:sp>
      <p:sp>
        <p:nvSpPr>
          <p:cNvPr id="70" name="Google Shape;561;p85"/>
          <p:cNvSpPr/>
          <p:nvPr/>
        </p:nvSpPr>
        <p:spPr>
          <a:xfrm>
            <a:off x="2340888" y="3428933"/>
            <a:ext cx="6315222" cy="218913"/>
          </a:xfrm>
          <a:prstGeom prst="rect">
            <a:avLst/>
          </a:prstGeom>
          <a:solidFill>
            <a:schemeClr val="tx1">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2021</a:t>
            </a:r>
          </a:p>
        </p:txBody>
      </p:sp>
      <p:sp>
        <p:nvSpPr>
          <p:cNvPr id="71" name="Google Shape;563;p85"/>
          <p:cNvSpPr txBox="1"/>
          <p:nvPr/>
        </p:nvSpPr>
        <p:spPr>
          <a:xfrm>
            <a:off x="7841426" y="3648250"/>
            <a:ext cx="814683"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August</a:t>
            </a:r>
          </a:p>
        </p:txBody>
      </p:sp>
      <p:sp>
        <p:nvSpPr>
          <p:cNvPr id="73" name="Down Arrow 72"/>
          <p:cNvSpPr/>
          <p:nvPr/>
        </p:nvSpPr>
        <p:spPr>
          <a:xfrm>
            <a:off x="1094512" y="2278234"/>
            <a:ext cx="179157" cy="35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Google Shape;587;p85"/>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dirty="0">
                <a:solidFill>
                  <a:schemeClr val="tx1"/>
                </a:solidFill>
                <a:sym typeface="Arial"/>
              </a:rPr>
              <a:t>Today</a:t>
            </a:r>
            <a:endParaRPr lang="nl-BE" sz="500" dirty="0">
              <a:solidFill>
                <a:schemeClr val="tx1"/>
              </a:solidFill>
              <a:sym typeface="Arial"/>
            </a:endParaRPr>
          </a:p>
        </p:txBody>
      </p:sp>
      <p:sp>
        <p:nvSpPr>
          <p:cNvPr id="75"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1" y="958368"/>
            <a:ext cx="7886700" cy="982502"/>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sz="1800" dirty="0" err="1">
                <a:latin typeface="FlandersArtSans-Regular" panose="00000500000000000000" pitchFamily="2" charset="0"/>
              </a:rPr>
              <a:t>Thematic</a:t>
            </a:r>
            <a:r>
              <a:rPr lang="nl-NL" sz="1800" dirty="0">
                <a:latin typeface="FlandersArtSans-Regular" panose="00000500000000000000" pitchFamily="2" charset="0"/>
              </a:rPr>
              <a:t> workshop on </a:t>
            </a:r>
            <a:r>
              <a:rPr lang="nl-NL" sz="1800" dirty="0" err="1">
                <a:latin typeface="FlandersArtSans-Regular" panose="00000500000000000000" pitchFamily="2" charset="0"/>
              </a:rPr>
              <a:t>the</a:t>
            </a:r>
            <a:r>
              <a:rPr lang="nl-NL" sz="1800" dirty="0">
                <a:latin typeface="FlandersArtSans-Regular" panose="00000500000000000000" pitchFamily="2" charset="0"/>
              </a:rPr>
              <a:t> </a:t>
            </a:r>
            <a:r>
              <a:rPr lang="nl-NL" sz="1800" b="1" dirty="0">
                <a:latin typeface="FlandersArtSans-Regular" panose="00000500000000000000" pitchFamily="2" charset="0"/>
              </a:rPr>
              <a:t>12th of </a:t>
            </a:r>
            <a:r>
              <a:rPr lang="nl-NL" sz="1800" b="1" dirty="0" err="1">
                <a:latin typeface="FlandersArtSans-Regular" panose="00000500000000000000" pitchFamily="2" charset="0"/>
              </a:rPr>
              <a:t>January</a:t>
            </a:r>
            <a:r>
              <a:rPr lang="nl-NL" sz="1800" b="1" dirty="0">
                <a:latin typeface="FlandersArtSans-Regular" panose="00000500000000000000" pitchFamily="2" charset="0"/>
              </a:rPr>
              <a:t> </a:t>
            </a:r>
            <a:r>
              <a:rPr lang="nl-NL" sz="1800" dirty="0">
                <a:latin typeface="FlandersArtSans-Regular" panose="00000500000000000000" pitchFamily="2" charset="0"/>
              </a:rPr>
              <a:t>(13h-15h30 CET)</a:t>
            </a:r>
            <a:br>
              <a:rPr lang="nl-NL" sz="1800" dirty="0">
                <a:latin typeface="FlandersArtSans-Regular" panose="00000500000000000000" pitchFamily="2" charset="0"/>
              </a:rPr>
            </a:br>
            <a:br>
              <a:rPr lang="nl-NL" sz="1800" dirty="0">
                <a:latin typeface="FlandersArtSans-Regular" panose="00000500000000000000" pitchFamily="2" charset="0"/>
              </a:rPr>
            </a:br>
            <a:r>
              <a:rPr lang="nl-NL" sz="1800" dirty="0" err="1">
                <a:latin typeface="FlandersArtSans-Regular" panose="00000500000000000000" pitchFamily="2" charset="0"/>
              </a:rPr>
              <a:t>Don’t</a:t>
            </a:r>
            <a:r>
              <a:rPr lang="nl-NL" sz="1800" dirty="0">
                <a:latin typeface="FlandersArtSans-Regular" panose="00000500000000000000" pitchFamily="2" charset="0"/>
              </a:rPr>
              <a:t> </a:t>
            </a:r>
            <a:r>
              <a:rPr lang="nl-NL" sz="1800" dirty="0" err="1">
                <a:latin typeface="FlandersArtSans-Regular" panose="00000500000000000000" pitchFamily="2" charset="0"/>
              </a:rPr>
              <a:t>forget</a:t>
            </a:r>
            <a:r>
              <a:rPr lang="nl-NL" sz="1800" dirty="0">
                <a:latin typeface="FlandersArtSans-Regular" panose="00000500000000000000" pitchFamily="2" charset="0"/>
              </a:rPr>
              <a:t> </a:t>
            </a:r>
            <a:r>
              <a:rPr lang="nl-NL" sz="1800" dirty="0" err="1">
                <a:latin typeface="FlandersArtSans-Regular" panose="00000500000000000000" pitchFamily="2" charset="0"/>
              </a:rPr>
              <a:t>to</a:t>
            </a:r>
            <a:r>
              <a:rPr lang="nl-NL" sz="1800" dirty="0">
                <a:latin typeface="FlandersArtSans-Regular" panose="00000500000000000000" pitchFamily="2" charset="0"/>
              </a:rPr>
              <a:t> </a:t>
            </a:r>
            <a:r>
              <a:rPr lang="nl-NL" sz="1800" b="1" dirty="0" err="1">
                <a:latin typeface="FlandersArtSans-Regular" panose="00000500000000000000" pitchFamily="2" charset="0"/>
              </a:rPr>
              <a:t>subscribe</a:t>
            </a:r>
            <a:r>
              <a:rPr lang="nl-NL" sz="1800" dirty="0">
                <a:latin typeface="FlandersArtSans-Regular" panose="00000500000000000000" pitchFamily="2" charset="0"/>
              </a:rPr>
              <a:t>! </a:t>
            </a:r>
          </a:p>
          <a:p>
            <a:r>
              <a:rPr lang="nl-NL" sz="1050" dirty="0">
                <a:latin typeface="FlandersArtSans-Regular" panose="00000500000000000000" pitchFamily="2" charset="0"/>
                <a:hlinkClick r:id="rId2"/>
              </a:rPr>
              <a:t>https://overheid.vlaanderen.be/opleiding/oslo-air-and-water-model</a:t>
            </a:r>
            <a:r>
              <a:rPr lang="nl-NL" sz="1050" dirty="0">
                <a:latin typeface="FlandersArtSans-Regular" panose="00000500000000000000" pitchFamily="2" charset="0"/>
              </a:rPr>
              <a:t> </a:t>
            </a:r>
            <a:endParaRPr lang="nl-NL" sz="1800" dirty="0">
              <a:latin typeface="FlandersArtSans-Regular" panose="00000500000000000000" pitchFamily="2" charset="0"/>
            </a:endParaRPr>
          </a:p>
        </p:txBody>
      </p:sp>
    </p:spTree>
    <p:extLst>
      <p:ext uri="{BB962C8B-B14F-4D97-AF65-F5344CB8AC3E}">
        <p14:creationId xmlns:p14="http://schemas.microsoft.com/office/powerpoint/2010/main" val="4197678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5;p4">
            <a:extLst>
              <a:ext uri="{FF2B5EF4-FFF2-40B4-BE49-F238E27FC236}">
                <a16:creationId xmlns:a16="http://schemas.microsoft.com/office/drawing/2014/main" id="{82DD1AA4-7B61-4F8B-A039-1486CC251BA7}"/>
              </a:ext>
            </a:extLst>
          </p:cNvPr>
          <p:cNvGrpSpPr/>
          <p:nvPr/>
        </p:nvGrpSpPr>
        <p:grpSpPr>
          <a:xfrm>
            <a:off x="642149" y="1369556"/>
            <a:ext cx="478303" cy="478303"/>
            <a:chOff x="4640263" y="1219200"/>
            <a:chExt cx="123825" cy="123825"/>
          </a:xfrm>
          <a:solidFill>
            <a:schemeClr val="tx1"/>
          </a:solidFill>
        </p:grpSpPr>
        <p:sp>
          <p:nvSpPr>
            <p:cNvPr id="5" name="Google Shape;176;p4">
              <a:extLst>
                <a:ext uri="{FF2B5EF4-FFF2-40B4-BE49-F238E27FC236}">
                  <a16:creationId xmlns:a16="http://schemas.microsoft.com/office/drawing/2014/main" id="{ABCB4678-73BC-4B35-B4DA-2B3E895AAB16}"/>
                </a:ext>
              </a:extLst>
            </p:cNvPr>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 name="Google Shape;177;p4">
              <a:extLst>
                <a:ext uri="{FF2B5EF4-FFF2-40B4-BE49-F238E27FC236}">
                  <a16:creationId xmlns:a16="http://schemas.microsoft.com/office/drawing/2014/main" id="{CFA338A5-D272-4ED9-9C44-2B2CFDD1AA85}"/>
                </a:ext>
              </a:extLst>
            </p:cNvPr>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178;p4">
              <a:extLst>
                <a:ext uri="{FF2B5EF4-FFF2-40B4-BE49-F238E27FC236}">
                  <a16:creationId xmlns:a16="http://schemas.microsoft.com/office/drawing/2014/main" id="{393CD820-7908-4EEE-9293-73F964D68C8C}"/>
                </a:ext>
              </a:extLst>
            </p:cNvPr>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179;p4">
              <a:extLst>
                <a:ext uri="{FF2B5EF4-FFF2-40B4-BE49-F238E27FC236}">
                  <a16:creationId xmlns:a16="http://schemas.microsoft.com/office/drawing/2014/main" id="{1404970E-14D6-490B-8945-D868E0E2CA31}"/>
                </a:ext>
              </a:extLst>
            </p:cNvPr>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180;p4">
              <a:extLst>
                <a:ext uri="{FF2B5EF4-FFF2-40B4-BE49-F238E27FC236}">
                  <a16:creationId xmlns:a16="http://schemas.microsoft.com/office/drawing/2014/main" id="{57F498F5-6DCD-4983-B1DD-E21D7F6F7DC9}"/>
                </a:ext>
              </a:extLst>
            </p:cNvPr>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 name="Google Shape;773;p7">
            <a:extLst>
              <a:ext uri="{FF2B5EF4-FFF2-40B4-BE49-F238E27FC236}">
                <a16:creationId xmlns:a16="http://schemas.microsoft.com/office/drawing/2014/main" id="{F6358878-0DF8-48EC-98F1-930DA350A586}"/>
              </a:ext>
            </a:extLst>
          </p:cNvPr>
          <p:cNvGrpSpPr/>
          <p:nvPr/>
        </p:nvGrpSpPr>
        <p:grpSpPr>
          <a:xfrm>
            <a:off x="630320" y="1990372"/>
            <a:ext cx="470606" cy="478323"/>
            <a:chOff x="6215424" y="4028218"/>
            <a:chExt cx="202814" cy="206140"/>
          </a:xfrm>
          <a:solidFill>
            <a:schemeClr val="tx1"/>
          </a:solidFill>
        </p:grpSpPr>
        <p:sp>
          <p:nvSpPr>
            <p:cNvPr id="11" name="Google Shape;774;p7">
              <a:extLst>
                <a:ext uri="{FF2B5EF4-FFF2-40B4-BE49-F238E27FC236}">
                  <a16:creationId xmlns:a16="http://schemas.microsoft.com/office/drawing/2014/main" id="{C5D49050-3035-46FC-8BF6-14FFD81F26B5}"/>
                </a:ext>
              </a:extLst>
            </p:cNvPr>
            <p:cNvSpPr/>
            <p:nvPr/>
          </p:nvSpPr>
          <p:spPr>
            <a:xfrm>
              <a:off x="6251997" y="4071442"/>
              <a:ext cx="86446" cy="6650"/>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2" name="Google Shape;775;p7">
              <a:extLst>
                <a:ext uri="{FF2B5EF4-FFF2-40B4-BE49-F238E27FC236}">
                  <a16:creationId xmlns:a16="http://schemas.microsoft.com/office/drawing/2014/main" id="{EC9BB6B8-73F3-4D13-8021-DA9AD9058AB6}"/>
                </a:ext>
              </a:extLst>
            </p:cNvPr>
            <p:cNvSpPr/>
            <p:nvPr/>
          </p:nvSpPr>
          <p:spPr>
            <a:xfrm>
              <a:off x="6251997" y="4108014"/>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3" name="Google Shape;776;p7">
              <a:extLst>
                <a:ext uri="{FF2B5EF4-FFF2-40B4-BE49-F238E27FC236}">
                  <a16:creationId xmlns:a16="http://schemas.microsoft.com/office/drawing/2014/main" id="{949F4000-8E25-4AA7-A319-4120A5A7AC4D}"/>
                </a:ext>
              </a:extLst>
            </p:cNvPr>
            <p:cNvSpPr/>
            <p:nvPr/>
          </p:nvSpPr>
          <p:spPr>
            <a:xfrm>
              <a:off x="6251997" y="4144589"/>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4" name="Google Shape;777;p7">
              <a:extLst>
                <a:ext uri="{FF2B5EF4-FFF2-40B4-BE49-F238E27FC236}">
                  <a16:creationId xmlns:a16="http://schemas.microsoft.com/office/drawing/2014/main" id="{BA153224-7674-4831-911D-8314D9E5AB62}"/>
                </a:ext>
              </a:extLst>
            </p:cNvPr>
            <p:cNvSpPr/>
            <p:nvPr/>
          </p:nvSpPr>
          <p:spPr>
            <a:xfrm>
              <a:off x="6251997" y="4181161"/>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5" name="Google Shape;778;p7">
              <a:extLst>
                <a:ext uri="{FF2B5EF4-FFF2-40B4-BE49-F238E27FC236}">
                  <a16:creationId xmlns:a16="http://schemas.microsoft.com/office/drawing/2014/main" id="{3ED781C2-A270-4953-849F-755A3E6C20F1}"/>
                </a:ext>
              </a:extLst>
            </p:cNvPr>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grpSp>
      <p:grpSp>
        <p:nvGrpSpPr>
          <p:cNvPr id="19" name="Google Shape;1290;p9">
            <a:extLst>
              <a:ext uri="{FF2B5EF4-FFF2-40B4-BE49-F238E27FC236}">
                <a16:creationId xmlns:a16="http://schemas.microsoft.com/office/drawing/2014/main" id="{0861F39C-D008-4B81-91E8-6D94DCB9BF09}"/>
              </a:ext>
            </a:extLst>
          </p:cNvPr>
          <p:cNvGrpSpPr/>
          <p:nvPr/>
        </p:nvGrpSpPr>
        <p:grpSpPr>
          <a:xfrm>
            <a:off x="636245" y="3223173"/>
            <a:ext cx="471654" cy="471654"/>
            <a:chOff x="4287838" y="1854201"/>
            <a:chExt cx="149225" cy="149225"/>
          </a:xfrm>
          <a:solidFill>
            <a:schemeClr val="tx1"/>
          </a:solidFill>
        </p:grpSpPr>
        <p:sp>
          <p:nvSpPr>
            <p:cNvPr id="20" name="Google Shape;1291;p9">
              <a:extLst>
                <a:ext uri="{FF2B5EF4-FFF2-40B4-BE49-F238E27FC236}">
                  <a16:creationId xmlns:a16="http://schemas.microsoft.com/office/drawing/2014/main" id="{2F1B47E3-099D-4611-9FE0-8E7D6FFBF456}"/>
                </a:ext>
              </a:extLst>
            </p:cNvPr>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cxnSp>
          <p:nvCxnSpPr>
            <p:cNvPr id="21" name="Google Shape;1292;p9">
              <a:extLst>
                <a:ext uri="{FF2B5EF4-FFF2-40B4-BE49-F238E27FC236}">
                  <a16:creationId xmlns:a16="http://schemas.microsoft.com/office/drawing/2014/main" id="{9D80B98A-8135-4F08-A834-62FB02FE311D}"/>
                </a:ext>
              </a:extLst>
            </p:cNvPr>
            <p:cNvCxnSpPr/>
            <p:nvPr/>
          </p:nvCxnSpPr>
          <p:spPr>
            <a:xfrm>
              <a:off x="4375150" y="1884363"/>
              <a:ext cx="0" cy="0"/>
            </a:xfrm>
            <a:prstGeom prst="straightConnector1">
              <a:avLst/>
            </a:prstGeom>
            <a:grpFill/>
            <a:ln>
              <a:noFill/>
            </a:ln>
          </p:spPr>
        </p:cxnSp>
        <p:cxnSp>
          <p:nvCxnSpPr>
            <p:cNvPr id="22" name="Google Shape;1293;p9">
              <a:extLst>
                <a:ext uri="{FF2B5EF4-FFF2-40B4-BE49-F238E27FC236}">
                  <a16:creationId xmlns:a16="http://schemas.microsoft.com/office/drawing/2014/main" id="{34F855A4-DA0D-4872-82C5-B21ABF3DF73A}"/>
                </a:ext>
              </a:extLst>
            </p:cNvPr>
            <p:cNvCxnSpPr/>
            <p:nvPr/>
          </p:nvCxnSpPr>
          <p:spPr>
            <a:xfrm>
              <a:off x="4375150" y="1884363"/>
              <a:ext cx="0" cy="0"/>
            </a:xfrm>
            <a:prstGeom prst="straightConnector1">
              <a:avLst/>
            </a:prstGeom>
            <a:grpFill/>
            <a:ln>
              <a:noFill/>
            </a:ln>
          </p:spPr>
        </p:cxnSp>
        <p:sp>
          <p:nvSpPr>
            <p:cNvPr id="23" name="Google Shape;1294;p9">
              <a:extLst>
                <a:ext uri="{FF2B5EF4-FFF2-40B4-BE49-F238E27FC236}">
                  <a16:creationId xmlns:a16="http://schemas.microsoft.com/office/drawing/2014/main" id="{1C677661-7EB6-40A5-A860-563ECFAA921A}"/>
                </a:ext>
              </a:extLst>
            </p:cNvPr>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grpSp>
      <p:sp>
        <p:nvSpPr>
          <p:cNvPr id="24" name="Google Shape;29;p3">
            <a:extLst>
              <a:ext uri="{FF2B5EF4-FFF2-40B4-BE49-F238E27FC236}">
                <a16:creationId xmlns:a16="http://schemas.microsoft.com/office/drawing/2014/main" id="{F9075DE3-64AA-4C15-BE13-0E3096969496}"/>
              </a:ext>
            </a:extLst>
          </p:cNvPr>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7" name="TextBox 26">
            <a:extLst>
              <a:ext uri="{FF2B5EF4-FFF2-40B4-BE49-F238E27FC236}">
                <a16:creationId xmlns:a16="http://schemas.microsoft.com/office/drawing/2014/main" id="{80F9383F-7FEE-462B-9AE9-BC582B77C86C}"/>
              </a:ext>
            </a:extLst>
          </p:cNvPr>
          <p:cNvSpPr txBox="1"/>
          <p:nvPr/>
        </p:nvSpPr>
        <p:spPr>
          <a:xfrm>
            <a:off x="1267623" y="1454818"/>
            <a:ext cx="4366901" cy="338554"/>
          </a:xfrm>
          <a:prstGeom prst="rect">
            <a:avLst/>
          </a:prstGeom>
          <a:noFill/>
        </p:spPr>
        <p:txBody>
          <a:bodyPr wrap="none" rtlCol="0">
            <a:spAutoFit/>
          </a:bodyPr>
          <a:lstStyle/>
          <a:p>
            <a:r>
              <a:rPr lang="nl-BE" sz="1600" dirty="0">
                <a:latin typeface="FlandersArtSans-Regular" panose="020B0604020202020204" charset="0"/>
              </a:rPr>
              <a:t>Process the input from the brain storm exercise</a:t>
            </a:r>
          </a:p>
        </p:txBody>
      </p:sp>
      <p:sp>
        <p:nvSpPr>
          <p:cNvPr id="28" name="TextBox 27">
            <a:extLst>
              <a:ext uri="{FF2B5EF4-FFF2-40B4-BE49-F238E27FC236}">
                <a16:creationId xmlns:a16="http://schemas.microsoft.com/office/drawing/2014/main" id="{DF1AF7AC-B6FC-4754-8BAA-C91CE6D1FEC5}"/>
              </a:ext>
            </a:extLst>
          </p:cNvPr>
          <p:cNvSpPr txBox="1"/>
          <p:nvPr/>
        </p:nvSpPr>
        <p:spPr>
          <a:xfrm>
            <a:off x="1267622" y="2038835"/>
            <a:ext cx="6314549" cy="338554"/>
          </a:xfrm>
          <a:prstGeom prst="rect">
            <a:avLst/>
          </a:prstGeom>
          <a:noFill/>
        </p:spPr>
        <p:txBody>
          <a:bodyPr wrap="none" rtlCol="0">
            <a:spAutoFit/>
          </a:bodyPr>
          <a:lstStyle/>
          <a:p>
            <a:r>
              <a:rPr lang="nl-BE" sz="1600" dirty="0">
                <a:latin typeface="FlandersArtSans-Regular" panose="020B0604020202020204" charset="0"/>
              </a:rPr>
              <a:t>Circulate the main findings of this workshop. Feedback is appreciated!</a:t>
            </a:r>
          </a:p>
        </p:txBody>
      </p:sp>
      <p:sp>
        <p:nvSpPr>
          <p:cNvPr id="29" name="TextBox 28">
            <a:extLst>
              <a:ext uri="{FF2B5EF4-FFF2-40B4-BE49-F238E27FC236}">
                <a16:creationId xmlns:a16="http://schemas.microsoft.com/office/drawing/2014/main" id="{17598381-F1FD-4B77-BC41-34FABD4AE70A}"/>
              </a:ext>
            </a:extLst>
          </p:cNvPr>
          <p:cNvSpPr txBox="1"/>
          <p:nvPr/>
        </p:nvSpPr>
        <p:spPr>
          <a:xfrm>
            <a:off x="1267621" y="2664279"/>
            <a:ext cx="5246949" cy="338554"/>
          </a:xfrm>
          <a:prstGeom prst="rect">
            <a:avLst/>
          </a:prstGeom>
          <a:noFill/>
        </p:spPr>
        <p:txBody>
          <a:bodyPr wrap="none" rtlCol="0">
            <a:spAutoFit/>
          </a:bodyPr>
          <a:lstStyle/>
          <a:p>
            <a:r>
              <a:rPr lang="en-GB" sz="1600" dirty="0">
                <a:latin typeface="FlandersArtSans-Regular" panose="020B0604020202020204" charset="0"/>
              </a:rPr>
              <a:t>Further research and prepare the first thematic workshop</a:t>
            </a:r>
            <a:endParaRPr lang="nl-BE" sz="1600" dirty="0">
              <a:latin typeface="FlandersArtSans-Regular" panose="020B0604020202020204" charset="0"/>
            </a:endParaRPr>
          </a:p>
        </p:txBody>
      </p:sp>
      <p:sp>
        <p:nvSpPr>
          <p:cNvPr id="30" name="TextBox 29">
            <a:extLst>
              <a:ext uri="{FF2B5EF4-FFF2-40B4-BE49-F238E27FC236}">
                <a16:creationId xmlns:a16="http://schemas.microsoft.com/office/drawing/2014/main" id="{94BCDD91-1AB3-4208-918C-DC478057FD8A}"/>
              </a:ext>
            </a:extLst>
          </p:cNvPr>
          <p:cNvSpPr txBox="1"/>
          <p:nvPr/>
        </p:nvSpPr>
        <p:spPr>
          <a:xfrm>
            <a:off x="1267620" y="3289723"/>
            <a:ext cx="3602268" cy="338554"/>
          </a:xfrm>
          <a:prstGeom prst="rect">
            <a:avLst/>
          </a:prstGeom>
          <a:noFill/>
        </p:spPr>
        <p:txBody>
          <a:bodyPr wrap="none" rtlCol="0">
            <a:spAutoFit/>
          </a:bodyPr>
          <a:lstStyle/>
          <a:p>
            <a:r>
              <a:rPr lang="nl-BE" sz="1600" dirty="0">
                <a:latin typeface="FlandersArtSans-Regular" panose="020B0604020202020204" charset="0"/>
              </a:rPr>
              <a:t>Capture further input through GitHub!</a:t>
            </a:r>
          </a:p>
        </p:txBody>
      </p:sp>
      <p:sp>
        <p:nvSpPr>
          <p:cNvPr id="32" name="Google Shape;242;g71eeb774cb_0_278">
            <a:extLst>
              <a:ext uri="{FF2B5EF4-FFF2-40B4-BE49-F238E27FC236}">
                <a16:creationId xmlns:a16="http://schemas.microsoft.com/office/drawing/2014/main" id="{EFAD90D2-D75F-42E7-AE74-A3F3E9D4458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Next steps – In the meanwhile...</a:t>
            </a:r>
          </a:p>
        </p:txBody>
      </p:sp>
    </p:spTree>
    <p:extLst>
      <p:ext uri="{BB962C8B-B14F-4D97-AF65-F5344CB8AC3E}">
        <p14:creationId xmlns:p14="http://schemas.microsoft.com/office/powerpoint/2010/main" val="787050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8;p63">
            <a:extLst>
              <a:ext uri="{FF2B5EF4-FFF2-40B4-BE49-F238E27FC236}">
                <a16:creationId xmlns:a16="http://schemas.microsoft.com/office/drawing/2014/main" id="{BB89DDDD-A754-48B6-9247-E79E86F34C3F}"/>
              </a:ext>
            </a:extLst>
          </p:cNvPr>
          <p:cNvSpPr txBox="1"/>
          <p:nvPr/>
        </p:nvSpPr>
        <p:spPr>
          <a:xfrm>
            <a:off x="628651" y="1346447"/>
            <a:ext cx="3766123" cy="3005418"/>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 name="Google Shape;80;p3">
            <a:extLst>
              <a:ext uri="{FF2B5EF4-FFF2-40B4-BE49-F238E27FC236}">
                <a16:creationId xmlns:a16="http://schemas.microsoft.com/office/drawing/2014/main" id="{DAC21DEA-7238-40C4-991D-41CDFB049110}"/>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chemeClr val="tx1">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16" name="TextBox 15">
            <a:extLst>
              <a:ext uri="{FF2B5EF4-FFF2-40B4-BE49-F238E27FC236}">
                <a16:creationId xmlns:a16="http://schemas.microsoft.com/office/drawing/2014/main" id="{6B9D418E-2E9D-41B3-9CD9-DA795D084D24}"/>
              </a:ext>
            </a:extLst>
          </p:cNvPr>
          <p:cNvSpPr txBox="1"/>
          <p:nvPr/>
        </p:nvSpPr>
        <p:spPr>
          <a:xfrm>
            <a:off x="834191" y="2439483"/>
            <a:ext cx="3560584" cy="1323439"/>
          </a:xfrm>
          <a:prstGeom prst="rect">
            <a:avLst/>
          </a:prstGeom>
          <a:noFill/>
        </p:spPr>
        <p:txBody>
          <a:bodyPr wrap="square" rtlCol="0">
            <a:spAutoFit/>
          </a:bodyPr>
          <a:lstStyle/>
          <a:p>
            <a:r>
              <a:rPr lang="nl-BE" sz="1600" dirty="0">
                <a:solidFill>
                  <a:schemeClr val="tx1"/>
                </a:solidFill>
                <a:latin typeface="FlandersArtSans-Regular" panose="020B0604020202020204" charset="0"/>
              </a:rPr>
              <a:t>Feedback can be provided by email to the following people:</a:t>
            </a:r>
          </a:p>
          <a:p>
            <a:pPr marL="285750" indent="-285750">
              <a:buFont typeface="Arial" panose="020B0604020202020204" pitchFamily="34" charset="0"/>
              <a:buChar char="•"/>
            </a:pPr>
            <a:r>
              <a:rPr lang="en-GB" sz="1600" dirty="0">
                <a:solidFill>
                  <a:schemeClr val="tx1"/>
                </a:solidFill>
                <a:latin typeface="FlandersArtSans-Regular" panose="020B0604020202020204" charset="0"/>
              </a:rPr>
              <a:t>annelies.decraene@vlaanderen.be</a:t>
            </a:r>
          </a:p>
          <a:p>
            <a:pPr marL="285750" indent="-285750">
              <a:buFont typeface="Arial" panose="020B0604020202020204" pitchFamily="34" charset="0"/>
              <a:buChar char="•"/>
            </a:pPr>
            <a:r>
              <a:rPr lang="en-GB" sz="1600" dirty="0">
                <a:solidFill>
                  <a:schemeClr val="tx1"/>
                </a:solidFill>
                <a:latin typeface="FlandersArtSans-Regular" panose="020B0604020202020204" charset="0"/>
              </a:rPr>
              <a:t>michiel.dekeyzer@vlaanderen.be</a:t>
            </a:r>
          </a:p>
          <a:p>
            <a:pPr marL="285750" indent="-285750">
              <a:buFont typeface="Arial" panose="020B0604020202020204" pitchFamily="34" charset="0"/>
              <a:buChar char="•"/>
            </a:pPr>
            <a:r>
              <a:rPr lang="en-GB" sz="1600" dirty="0">
                <a:solidFill>
                  <a:schemeClr val="tx1"/>
                </a:solidFill>
                <a:latin typeface="FlandersArtSans-Regular" panose="020B0604020202020204" charset="0"/>
              </a:rPr>
              <a:t>dries.catteceur@vlaanderen.be</a:t>
            </a:r>
            <a:endParaRPr lang="nl-BE" sz="1600" dirty="0">
              <a:solidFill>
                <a:schemeClr val="tx1"/>
              </a:solidFill>
              <a:latin typeface="FlandersArtSans-Regular" panose="020B0604020202020204" charset="0"/>
            </a:endParaRPr>
          </a:p>
        </p:txBody>
      </p:sp>
      <p:sp>
        <p:nvSpPr>
          <p:cNvPr id="17" name="Google Shape;608;p63">
            <a:extLst>
              <a:ext uri="{FF2B5EF4-FFF2-40B4-BE49-F238E27FC236}">
                <a16:creationId xmlns:a16="http://schemas.microsoft.com/office/drawing/2014/main" id="{2D837BB0-C6B3-4822-991B-C74960BB11FF}"/>
              </a:ext>
            </a:extLst>
          </p:cNvPr>
          <p:cNvSpPr txBox="1"/>
          <p:nvPr/>
        </p:nvSpPr>
        <p:spPr>
          <a:xfrm>
            <a:off x="4950298" y="1346447"/>
            <a:ext cx="3766123" cy="3005418"/>
          </a:xfrm>
          <a:prstGeom prst="rect">
            <a:avLst/>
          </a:prstGeom>
          <a:solidFill>
            <a:schemeClr val="tx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1" name="Picture 10">
            <a:extLst>
              <a:ext uri="{FF2B5EF4-FFF2-40B4-BE49-F238E27FC236}">
                <a16:creationId xmlns:a16="http://schemas.microsoft.com/office/drawing/2014/main" id="{F19364DB-4E08-412C-BCE4-C392E710E87C}"/>
              </a:ext>
            </a:extLst>
          </p:cNvPr>
          <p:cNvPicPr>
            <a:picLocks noChangeAspect="1"/>
          </p:cNvPicPr>
          <p:nvPr/>
        </p:nvPicPr>
        <p:blipFill>
          <a:blip r:embed="rId2"/>
          <a:stretch>
            <a:fillRect/>
          </a:stretch>
        </p:blipFill>
        <p:spPr>
          <a:xfrm>
            <a:off x="6044652" y="1522121"/>
            <a:ext cx="1577413" cy="548455"/>
          </a:xfrm>
          <a:prstGeom prst="rect">
            <a:avLst/>
          </a:prstGeom>
        </p:spPr>
      </p:pic>
      <p:sp>
        <p:nvSpPr>
          <p:cNvPr id="15" name="TextBox 14">
            <a:extLst>
              <a:ext uri="{FF2B5EF4-FFF2-40B4-BE49-F238E27FC236}">
                <a16:creationId xmlns:a16="http://schemas.microsoft.com/office/drawing/2014/main" id="{E2CB8DD8-7091-4844-AC63-108DD8DA2D44}"/>
              </a:ext>
            </a:extLst>
          </p:cNvPr>
          <p:cNvSpPr txBox="1"/>
          <p:nvPr/>
        </p:nvSpPr>
        <p:spPr>
          <a:xfrm>
            <a:off x="5114189" y="2439483"/>
            <a:ext cx="3355992" cy="1815882"/>
          </a:xfrm>
          <a:prstGeom prst="rect">
            <a:avLst/>
          </a:prstGeom>
          <a:noFill/>
        </p:spPr>
        <p:txBody>
          <a:bodyPr wrap="square" rtlCol="0">
            <a:spAutoFit/>
          </a:bodyPr>
          <a:lstStyle/>
          <a:p>
            <a:r>
              <a:rPr lang="nl-BE" sz="1600" dirty="0">
                <a:solidFill>
                  <a:schemeClr val="bg1"/>
                </a:solidFill>
                <a:latin typeface="FlandersArtSans-Regular" panose="020B0604020202020204" charset="0"/>
              </a:rPr>
              <a:t>Feedback/input can be provided through GitHub: </a:t>
            </a:r>
            <a:r>
              <a:rPr lang="nl-BE" sz="1600" dirty="0">
                <a:solidFill>
                  <a:schemeClr val="bg1"/>
                </a:solidFill>
                <a:latin typeface="FlandersArtSans-Regular" panose="020B0604020202020204" charset="0"/>
                <a:hlinkClick r:id="rId3"/>
              </a:rPr>
              <a:t>https://github.com/Informatievlaanderen/OSLOthema-airAndWater</a:t>
            </a:r>
            <a:endParaRPr lang="nl-BE" sz="1600" dirty="0">
              <a:solidFill>
                <a:schemeClr val="bg1"/>
              </a:solidFill>
              <a:latin typeface="FlandersArtSans-Regular" panose="020B0604020202020204" charset="0"/>
            </a:endParaRPr>
          </a:p>
          <a:p>
            <a:endParaRPr lang="nl-BE" sz="1600" dirty="0">
              <a:solidFill>
                <a:schemeClr val="bg1"/>
              </a:solidFill>
              <a:latin typeface="FlandersArtSans-Regular" panose="020B0604020202020204" charset="0"/>
            </a:endParaRPr>
          </a:p>
          <a:p>
            <a:r>
              <a:rPr lang="nl-BE" sz="1600" dirty="0">
                <a:solidFill>
                  <a:schemeClr val="bg1"/>
                </a:solidFill>
                <a:latin typeface="FlandersArtSans-Regular" panose="020B0604020202020204" charset="0"/>
              </a:rPr>
              <a:t>Please provide us with your </a:t>
            </a:r>
            <a:r>
              <a:rPr lang="nl-BE" sz="1600" b="1" dirty="0">
                <a:solidFill>
                  <a:schemeClr val="bg1"/>
                </a:solidFill>
                <a:latin typeface="FlandersArtSans-Regular" panose="020B0604020202020204" charset="0"/>
              </a:rPr>
              <a:t>username</a:t>
            </a:r>
            <a:r>
              <a:rPr lang="nl-BE" sz="1600" dirty="0">
                <a:solidFill>
                  <a:schemeClr val="bg1"/>
                </a:solidFill>
                <a:latin typeface="FlandersArtSans-Regular" panose="020B0604020202020204" charset="0"/>
              </a:rPr>
              <a:t> so we can invite you! </a:t>
            </a:r>
          </a:p>
        </p:txBody>
      </p:sp>
      <p:sp>
        <p:nvSpPr>
          <p:cNvPr id="13" name="Google Shape;242;g71eeb774cb_0_278">
            <a:extLst>
              <a:ext uri="{FF2B5EF4-FFF2-40B4-BE49-F238E27FC236}">
                <a16:creationId xmlns:a16="http://schemas.microsoft.com/office/drawing/2014/main" id="{601485B7-26EA-4449-9499-9F52B6421BB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Feedback &amp; collaboration</a:t>
            </a:r>
          </a:p>
        </p:txBody>
      </p:sp>
      <p:sp>
        <p:nvSpPr>
          <p:cNvPr id="14" name="Rectangle 13">
            <a:extLst>
              <a:ext uri="{FF2B5EF4-FFF2-40B4-BE49-F238E27FC236}">
                <a16:creationId xmlns:a16="http://schemas.microsoft.com/office/drawing/2014/main" id="{3D980EA1-69DB-46E1-809C-753B76A602FE}"/>
              </a:ext>
            </a:extLst>
          </p:cNvPr>
          <p:cNvSpPr/>
          <p:nvPr/>
        </p:nvSpPr>
        <p:spPr>
          <a:xfrm>
            <a:off x="573605" y="4385733"/>
            <a:ext cx="1314461" cy="601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50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Welcome and introduction</a:t>
            </a:r>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26275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4;p3">
            <a:extLst>
              <a:ext uri="{FF2B5EF4-FFF2-40B4-BE49-F238E27FC236}">
                <a16:creationId xmlns:a16="http://schemas.microsoft.com/office/drawing/2014/main" id="{1368FAB8-B93E-4154-B604-3C1CD73677B3}"/>
              </a:ext>
            </a:extLst>
          </p:cNvPr>
          <p:cNvPicPr preferRelativeResize="0"/>
          <p:nvPr/>
        </p:nvPicPr>
        <p:blipFill rotWithShape="1">
          <a:blip r:embed="rId2">
            <a:alphaModFix/>
          </a:blip>
          <a:srcRect/>
          <a:stretch/>
        </p:blipFill>
        <p:spPr>
          <a:xfrm>
            <a:off x="1966437" y="640339"/>
            <a:ext cx="4953476" cy="4503161"/>
          </a:xfrm>
          <a:prstGeom prst="rect">
            <a:avLst/>
          </a:prstGeom>
          <a:noFill/>
          <a:ln>
            <a:noFill/>
          </a:ln>
        </p:spPr>
      </p:pic>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Are there any questions left?</a:t>
            </a:r>
          </a:p>
        </p:txBody>
      </p:sp>
    </p:spTree>
    <p:extLst>
      <p:ext uri="{BB962C8B-B14F-4D97-AF65-F5344CB8AC3E}">
        <p14:creationId xmlns:p14="http://schemas.microsoft.com/office/powerpoint/2010/main" val="401712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b="1" dirty="0">
                <a:solidFill>
                  <a:schemeClr val="accent6">
                    <a:lumMod val="50000"/>
                  </a:schemeClr>
                </a:solidFill>
                <a:ea typeface="+mn-lt"/>
                <a:cs typeface="+mn-lt"/>
              </a:rPr>
              <a:t>Thanks!</a:t>
            </a:r>
            <a:endParaRPr lang="en-US" sz="4800" dirty="0"/>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8741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err="1">
                <a:latin typeface="FlandersArtSans-Bold" panose="00000800000000000000" pitchFamily="2" charset="0"/>
              </a:rPr>
              <a:t>Who</a:t>
            </a:r>
            <a:r>
              <a:rPr lang="nl-BE" sz="3200" b="1" dirty="0">
                <a:latin typeface="FlandersArtSans-Bold" panose="00000800000000000000" pitchFamily="2" charset="0"/>
              </a:rPr>
              <a:t> is in </a:t>
            </a:r>
            <a:r>
              <a:rPr lang="nl-BE" sz="3200" b="1" dirty="0" err="1">
                <a:latin typeface="FlandersArtSans-Bold" panose="00000800000000000000" pitchFamily="2" charset="0"/>
              </a:rPr>
              <a:t>the</a:t>
            </a:r>
            <a:r>
              <a:rPr lang="nl-BE" sz="3200" b="1" dirty="0">
                <a:latin typeface="FlandersArtSans-Bold" panose="00000800000000000000" pitchFamily="2" charset="0"/>
              </a:rPr>
              <a:t> room?</a:t>
            </a:r>
          </a:p>
        </p:txBody>
      </p:sp>
    </p:spTree>
    <p:extLst>
      <p:ext uri="{BB962C8B-B14F-4D97-AF65-F5344CB8AC3E}">
        <p14:creationId xmlns:p14="http://schemas.microsoft.com/office/powerpoint/2010/main" val="2747485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48459" y="1423940"/>
            <a:ext cx="8073510" cy="600067"/>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b="1" dirty="0">
              <a:solidFill>
                <a:schemeClr val="tx1"/>
              </a:solidFill>
            </a:endParaRPr>
          </a:p>
        </p:txBody>
      </p:sp>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4712677" y="2199949"/>
            <a:ext cx="4114800" cy="401732"/>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latin typeface="FlandersArtSans-Regular" panose="00000500000000000000" pitchFamily="2" charset="0"/>
              </a:rPr>
              <a:t>Additional context from the draft charter</a:t>
            </a:r>
          </a:p>
          <a:p>
            <a:pPr lvl="1">
              <a:buFont typeface="Arial"/>
              <a:buChar char="○"/>
            </a:pPr>
            <a:endParaRPr lang="nl-NL" sz="1800" dirty="0"/>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4137246" y="2692424"/>
            <a:ext cx="4584723" cy="2039312"/>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200" dirty="0">
                <a:latin typeface="FlandersArtSans-Regular" panose="00000500000000000000" pitchFamily="2" charset="0"/>
              </a:rPr>
              <a:t>The process of developing an </a:t>
            </a:r>
            <a:r>
              <a:rPr lang="en-GB" sz="1200" b="1" dirty="0">
                <a:latin typeface="FlandersArtSans-Regular" panose="00000500000000000000" pitchFamily="2" charset="0"/>
              </a:rPr>
              <a:t>OSLO standard </a:t>
            </a:r>
            <a:r>
              <a:rPr lang="en-GB" sz="1200" dirty="0">
                <a:latin typeface="FlandersArtSans-Regular" panose="00000500000000000000" pitchFamily="2" charset="0"/>
              </a:rPr>
              <a:t>for the exchange of information about air and water. </a:t>
            </a:r>
          </a:p>
          <a:p>
            <a:pPr marL="285750" indent="-285750">
              <a:buFont typeface="Arial" panose="020B0604020202020204" pitchFamily="34" charset="0"/>
              <a:buChar char="•"/>
            </a:pPr>
            <a:r>
              <a:rPr lang="en-GB" sz="1200" dirty="0">
                <a:latin typeface="FlandersArtSans-Regular" panose="00000500000000000000" pitchFamily="2" charset="0"/>
              </a:rPr>
              <a:t>Model the data semantically and standardise the structure of air and water data</a:t>
            </a:r>
          </a:p>
          <a:p>
            <a:pPr marL="285750" indent="-285750">
              <a:buFont typeface="Arial" panose="020B0604020202020204" pitchFamily="34" charset="0"/>
              <a:buChar char="•"/>
            </a:pPr>
            <a:r>
              <a:rPr lang="en-GB" sz="1200" dirty="0">
                <a:latin typeface="FlandersArtSans-Regular" panose="00000500000000000000" pitchFamily="2" charset="0"/>
              </a:rPr>
              <a:t>This will make it possible to </a:t>
            </a:r>
            <a:r>
              <a:rPr lang="en-GB" sz="1200" b="1" dirty="0">
                <a:latin typeface="FlandersArtSans-Regular" panose="00000500000000000000" pitchFamily="2" charset="0"/>
              </a:rPr>
              <a:t>semantically enrich data streams</a:t>
            </a:r>
            <a:r>
              <a:rPr lang="en-GB" sz="1200" dirty="0">
                <a:latin typeface="FlandersArtSans-Regular" panose="00000500000000000000" pitchFamily="2" charset="0"/>
              </a:rPr>
              <a:t>, which will make air and water data easier to find and understand, as well as better combinable with other data sources.</a:t>
            </a:r>
          </a:p>
          <a:p>
            <a:pPr marL="285750" indent="-285750">
              <a:buFont typeface="Arial" panose="020B0604020202020204" pitchFamily="34" charset="0"/>
              <a:buChar char="•"/>
            </a:pPr>
            <a:r>
              <a:rPr lang="en-GB" sz="1200" dirty="0">
                <a:latin typeface="FlandersArtSans-Regular" panose="00000500000000000000" pitchFamily="2" charset="0"/>
              </a:rPr>
              <a:t>The vocabulary is build up based on </a:t>
            </a:r>
            <a:r>
              <a:rPr lang="en-GB" sz="1200" b="1" dirty="0">
                <a:latin typeface="FlandersArtSans-Regular" panose="00000500000000000000" pitchFamily="2" charset="0"/>
              </a:rPr>
              <a:t>international standards</a:t>
            </a:r>
            <a:r>
              <a:rPr lang="en-GB" sz="1200" dirty="0">
                <a:latin typeface="FlandersArtSans-Regular" panose="00000500000000000000" pitchFamily="2" charset="0"/>
              </a:rPr>
              <a:t>, in line with the applicable EU regulations.</a:t>
            </a:r>
          </a:p>
          <a:p>
            <a:pPr lvl="1">
              <a:buFont typeface="Arial"/>
              <a:buChar char="○"/>
            </a:pPr>
            <a:endParaRPr lang="nl-NL" sz="1800" dirty="0"/>
          </a:p>
        </p:txBody>
      </p:sp>
      <p:sp>
        <p:nvSpPr>
          <p:cNvPr id="6"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661657"/>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200" b="1" dirty="0">
                <a:latin typeface="FlandersArtSans"/>
                <a:cs typeface="Arial" panose="020B0604020202020204" pitchFamily="34" charset="0"/>
              </a:rPr>
              <a:t>Scope of the project</a:t>
            </a:r>
            <a:endParaRPr lang="nl-BE" sz="3200" b="1" dirty="0">
              <a:latin typeface="FlandersArtSans"/>
              <a:cs typeface="Arial" panose="020B0604020202020204" pitchFamily="34" charset="0"/>
            </a:endParaRPr>
          </a:p>
        </p:txBody>
      </p:sp>
      <p:sp>
        <p:nvSpPr>
          <p:cNvPr id="7" name="Rectangle 6"/>
          <p:cNvSpPr/>
          <p:nvPr/>
        </p:nvSpPr>
        <p:spPr>
          <a:xfrm>
            <a:off x="648459" y="945378"/>
            <a:ext cx="8073510" cy="48965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Design a semantic interoperability framework for sharing and publishing environmental data</a:t>
            </a:r>
          </a:p>
        </p:txBody>
      </p:sp>
      <p:sp>
        <p:nvSpPr>
          <p:cNvPr id="9" name="Rectangle 8"/>
          <p:cNvSpPr/>
          <p:nvPr/>
        </p:nvSpPr>
        <p:spPr>
          <a:xfrm>
            <a:off x="648459" y="1567301"/>
            <a:ext cx="8073510" cy="307777"/>
          </a:xfrm>
          <a:prstGeom prst="rect">
            <a:avLst/>
          </a:prstGeom>
        </p:spPr>
        <p:txBody>
          <a:bodyPr wrap="square">
            <a:spAutoFit/>
          </a:bodyPr>
          <a:lstStyle/>
          <a:p>
            <a:pPr algn="ctr"/>
            <a:r>
              <a:rPr lang="en-GB" i="1" dirty="0">
                <a:solidFill>
                  <a:schemeClr val="tx1"/>
                </a:solidFill>
              </a:rPr>
              <a:t>Develop a sustainable </a:t>
            </a:r>
            <a:r>
              <a:rPr lang="en-GB" b="1" i="1" dirty="0">
                <a:solidFill>
                  <a:schemeClr val="tx1"/>
                </a:solidFill>
              </a:rPr>
              <a:t>vocabulary</a:t>
            </a:r>
            <a:r>
              <a:rPr lang="en-GB" i="1" dirty="0">
                <a:solidFill>
                  <a:schemeClr val="tx1"/>
                </a:solidFill>
              </a:rPr>
              <a:t> and application profile for water and air quality</a:t>
            </a:r>
            <a:r>
              <a:rPr lang="en-GB" dirty="0">
                <a:solidFill>
                  <a:schemeClr val="tx1"/>
                </a:solidFill>
              </a:rPr>
              <a:t>.</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246" y="2169371"/>
            <a:ext cx="462889" cy="462889"/>
          </a:xfrm>
          <a:prstGeom prst="rect">
            <a:avLst/>
          </a:prstGeom>
        </p:spPr>
      </p:pic>
      <p:sp>
        <p:nvSpPr>
          <p:cNvPr id="12" name="Rectangle 11"/>
          <p:cNvSpPr/>
          <p:nvPr/>
        </p:nvSpPr>
        <p:spPr>
          <a:xfrm>
            <a:off x="648459" y="2298023"/>
            <a:ext cx="2989385" cy="2560321"/>
          </a:xfrm>
          <a:prstGeom prst="rect">
            <a:avLst/>
          </a:prstGeom>
          <a:solidFill>
            <a:schemeClr val="bg1"/>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796172" y="3043612"/>
            <a:ext cx="2700996" cy="1688124"/>
          </a:xfrm>
          <a:prstGeom prst="rect">
            <a:avLst/>
          </a:prstGeom>
          <a:solidFill>
            <a:schemeClr val="tx1">
              <a:lumMod val="40000"/>
              <a:lumOff val="6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Box 13"/>
          <p:cNvSpPr txBox="1"/>
          <p:nvPr/>
        </p:nvSpPr>
        <p:spPr>
          <a:xfrm>
            <a:off x="1457351" y="3121839"/>
            <a:ext cx="1371600" cy="307777"/>
          </a:xfrm>
          <a:prstGeom prst="rect">
            <a:avLst/>
          </a:prstGeom>
          <a:noFill/>
        </p:spPr>
        <p:txBody>
          <a:bodyPr wrap="square" rtlCol="0">
            <a:spAutoFit/>
          </a:bodyPr>
          <a:lstStyle/>
          <a:p>
            <a:pPr algn="ctr"/>
            <a:r>
              <a:rPr lang="en-GB" b="1" dirty="0"/>
              <a:t>ODALA</a:t>
            </a:r>
            <a:endParaRPr lang="nl-BE" b="1" dirty="0"/>
          </a:p>
        </p:txBody>
      </p:sp>
      <p:sp>
        <p:nvSpPr>
          <p:cNvPr id="15" name="TextBox 14"/>
          <p:cNvSpPr txBox="1"/>
          <p:nvPr/>
        </p:nvSpPr>
        <p:spPr>
          <a:xfrm>
            <a:off x="732864" y="2400816"/>
            <a:ext cx="2820573" cy="523220"/>
          </a:xfrm>
          <a:prstGeom prst="rect">
            <a:avLst/>
          </a:prstGeom>
          <a:noFill/>
        </p:spPr>
        <p:txBody>
          <a:bodyPr wrap="square" rtlCol="0">
            <a:spAutoFit/>
          </a:bodyPr>
          <a:lstStyle/>
          <a:p>
            <a:pPr algn="ctr"/>
            <a:r>
              <a:rPr lang="en-GB" b="1" dirty="0"/>
              <a:t>Open &amp; Agile Smart Cities (OASC)</a:t>
            </a:r>
            <a:endParaRPr lang="nl-BE" b="1" dirty="0"/>
          </a:p>
        </p:txBody>
      </p:sp>
      <p:sp>
        <p:nvSpPr>
          <p:cNvPr id="16" name="Rectangle 15"/>
          <p:cNvSpPr/>
          <p:nvPr/>
        </p:nvSpPr>
        <p:spPr>
          <a:xfrm>
            <a:off x="963226" y="3528948"/>
            <a:ext cx="2366887" cy="1083212"/>
          </a:xfrm>
          <a:prstGeom prst="rect">
            <a:avLst/>
          </a:prstGeom>
          <a:solidFill>
            <a:schemeClr val="accent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TextBox 16"/>
          <p:cNvSpPr txBox="1"/>
          <p:nvPr/>
        </p:nvSpPr>
        <p:spPr>
          <a:xfrm>
            <a:off x="1286782" y="3563261"/>
            <a:ext cx="1719774" cy="307777"/>
          </a:xfrm>
          <a:prstGeom prst="rect">
            <a:avLst/>
          </a:prstGeom>
          <a:noFill/>
        </p:spPr>
        <p:txBody>
          <a:bodyPr wrap="square" rtlCol="0">
            <a:spAutoFit/>
          </a:bodyPr>
          <a:lstStyle/>
          <a:p>
            <a:pPr algn="ctr"/>
            <a:r>
              <a:rPr lang="en-GB" b="1" dirty="0">
                <a:solidFill>
                  <a:schemeClr val="accent1">
                    <a:lumMod val="50000"/>
                  </a:schemeClr>
                </a:solidFill>
              </a:rPr>
              <a:t>OSLO trajectory</a:t>
            </a:r>
            <a:endParaRPr lang="nl-BE" b="1" dirty="0">
              <a:solidFill>
                <a:schemeClr val="accent1">
                  <a:lumMod val="50000"/>
                </a:schemeClr>
              </a:solidFill>
            </a:endParaRPr>
          </a:p>
        </p:txBody>
      </p:sp>
      <p:pic>
        <p:nvPicPr>
          <p:cNvPr id="18" name="Picture 37" descr="C:\Users\004490\Desktop\Icons MS office files\Issues\Group\Solid\Group-outline_0000_gr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937" y="4081941"/>
            <a:ext cx="393896" cy="4164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404599" y="4081941"/>
            <a:ext cx="1719774" cy="415498"/>
          </a:xfrm>
          <a:prstGeom prst="rect">
            <a:avLst/>
          </a:prstGeom>
          <a:noFill/>
        </p:spPr>
        <p:txBody>
          <a:bodyPr wrap="square" rtlCol="0">
            <a:spAutoFit/>
          </a:bodyPr>
          <a:lstStyle/>
          <a:p>
            <a:pPr algn="ctr"/>
            <a:r>
              <a:rPr lang="en-GB" sz="1050" b="1" dirty="0"/>
              <a:t>Flanders Information Agency</a:t>
            </a:r>
            <a:endParaRPr lang="nl-BE" sz="1050" b="1" dirty="0"/>
          </a:p>
        </p:txBody>
      </p:sp>
    </p:spTree>
    <p:extLst>
      <p:ext uri="{BB962C8B-B14F-4D97-AF65-F5344CB8AC3E}">
        <p14:creationId xmlns:p14="http://schemas.microsoft.com/office/powerpoint/2010/main" val="105450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753259-875B-41A0-BFF6-DFF83A19496B}"/>
              </a:ext>
            </a:extLst>
          </p:cNvPr>
          <p:cNvSpPr>
            <a:spLocks noGrp="1"/>
          </p:cNvSpPr>
          <p:nvPr>
            <p:ph type="body" sz="quarter" idx="10"/>
          </p:nvPr>
        </p:nvSpPr>
        <p:spPr>
          <a:xfrm>
            <a:off x="794091" y="3483293"/>
            <a:ext cx="2271662" cy="882716"/>
          </a:xfrm>
        </p:spPr>
        <p:txBody>
          <a:bodyPr/>
          <a:lstStyle/>
          <a:p>
            <a:r>
              <a:rPr lang="en-US" dirty="0"/>
              <a:t>Technical Architect</a:t>
            </a:r>
          </a:p>
          <a:p>
            <a:r>
              <a:rPr lang="en-US" dirty="0"/>
              <a:t>gert@oascities.org</a:t>
            </a:r>
            <a:endParaRPr lang="en-BE" dirty="0"/>
          </a:p>
        </p:txBody>
      </p:sp>
      <p:sp>
        <p:nvSpPr>
          <p:cNvPr id="4" name="Text Placeholder 3">
            <a:extLst>
              <a:ext uri="{FF2B5EF4-FFF2-40B4-BE49-F238E27FC236}">
                <a16:creationId xmlns:a16="http://schemas.microsoft.com/office/drawing/2014/main" id="{50016F1B-F05A-43BB-9E2B-5F57D3285CA7}"/>
              </a:ext>
            </a:extLst>
          </p:cNvPr>
          <p:cNvSpPr>
            <a:spLocks noGrp="1"/>
          </p:cNvSpPr>
          <p:nvPr>
            <p:ph type="body" sz="quarter" idx="11"/>
          </p:nvPr>
        </p:nvSpPr>
        <p:spPr>
          <a:xfrm>
            <a:off x="795476" y="3108493"/>
            <a:ext cx="3476078" cy="382356"/>
          </a:xfrm>
        </p:spPr>
        <p:txBody>
          <a:bodyPr/>
          <a:lstStyle/>
          <a:p>
            <a:r>
              <a:rPr lang="en-US" dirty="0"/>
              <a:t>Gert De Tant</a:t>
            </a:r>
            <a:endParaRPr lang="en-BE" dirty="0"/>
          </a:p>
        </p:txBody>
      </p:sp>
      <p:sp>
        <p:nvSpPr>
          <p:cNvPr id="5" name="Text Placeholder 4">
            <a:extLst>
              <a:ext uri="{FF2B5EF4-FFF2-40B4-BE49-F238E27FC236}">
                <a16:creationId xmlns:a16="http://schemas.microsoft.com/office/drawing/2014/main" id="{0430B772-D8B6-44BE-B372-595B5C042B4F}"/>
              </a:ext>
            </a:extLst>
          </p:cNvPr>
          <p:cNvSpPr>
            <a:spLocks noGrp="1"/>
          </p:cNvSpPr>
          <p:nvPr>
            <p:ph type="body" sz="quarter" idx="12"/>
          </p:nvPr>
        </p:nvSpPr>
        <p:spPr>
          <a:xfrm>
            <a:off x="494576" y="135899"/>
            <a:ext cx="8423909" cy="2236634"/>
          </a:xfrm>
        </p:spPr>
        <p:txBody>
          <a:bodyPr/>
          <a:lstStyle/>
          <a:p>
            <a:pPr lvl="0">
              <a:lnSpc>
                <a:spcPct val="100000"/>
              </a:lnSpc>
            </a:pPr>
            <a:r>
              <a:rPr lang="en-US" sz="4950" b="0" dirty="0">
                <a:solidFill>
                  <a:prstClr val="white"/>
                </a:solidFill>
              </a:rPr>
              <a:t>OASC Minimal Interoperability Mechanisms</a:t>
            </a:r>
            <a:br>
              <a:rPr lang="en-US" sz="5400" b="0" dirty="0">
                <a:solidFill>
                  <a:srgbClr val="94D4EE"/>
                </a:solidFill>
              </a:rPr>
            </a:br>
            <a:r>
              <a:rPr lang="en-US" sz="2400" b="0" dirty="0">
                <a:solidFill>
                  <a:srgbClr val="94D4EE"/>
                </a:solidFill>
              </a:rPr>
              <a:t>Enabling green-digital services for cities and communities</a:t>
            </a:r>
            <a:endParaRPr lang="en-US" sz="5400" b="0" dirty="0">
              <a:solidFill>
                <a:srgbClr val="94D4EE"/>
              </a:solidFill>
            </a:endParaRPr>
          </a:p>
        </p:txBody>
      </p:sp>
      <p:pic>
        <p:nvPicPr>
          <p:cNvPr id="6" name="Picture 5">
            <a:extLst>
              <a:ext uri="{FF2B5EF4-FFF2-40B4-BE49-F238E27FC236}">
                <a16:creationId xmlns:a16="http://schemas.microsoft.com/office/drawing/2014/main" id="{1C7BF7BC-2553-4EA6-A50D-E8BE112A2690}"/>
              </a:ext>
            </a:extLst>
          </p:cNvPr>
          <p:cNvPicPr>
            <a:picLocks noChangeAspect="1"/>
          </p:cNvPicPr>
          <p:nvPr/>
        </p:nvPicPr>
        <p:blipFill>
          <a:blip r:embed="rId2"/>
          <a:stretch>
            <a:fillRect/>
          </a:stretch>
        </p:blipFill>
        <p:spPr>
          <a:xfrm>
            <a:off x="494576" y="3063327"/>
            <a:ext cx="298823" cy="419967"/>
          </a:xfrm>
          <a:prstGeom prst="rect">
            <a:avLst/>
          </a:prstGeom>
        </p:spPr>
      </p:pic>
    </p:spTree>
    <p:extLst>
      <p:ext uri="{BB962C8B-B14F-4D97-AF65-F5344CB8AC3E}">
        <p14:creationId xmlns:p14="http://schemas.microsoft.com/office/powerpoint/2010/main" val="14124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03FF5557-93C1-0D48-BC9C-C0C88DCB1AB1}"/>
              </a:ext>
            </a:extLst>
          </p:cNvPr>
          <p:cNvSpPr>
            <a:spLocks noGrp="1"/>
          </p:cNvSpPr>
          <p:nvPr/>
        </p:nvSpPr>
        <p:spPr>
          <a:xfrm>
            <a:off x="1074421" y="1725326"/>
            <a:ext cx="6995159" cy="88269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b="0" i="0" kern="1200">
                <a:solidFill>
                  <a:schemeClr val="bg1"/>
                </a:solidFill>
                <a:latin typeface="Proxima Nova Black"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OASC brings together smart cities &amp; communities worldwide </a:t>
            </a:r>
            <a:r>
              <a:rPr lang="en-US" sz="2400" dirty="0">
                <a:solidFill>
                  <a:srgbClr val="94D4EE"/>
                </a:solidFill>
              </a:rPr>
              <a:t>to shape the global market </a:t>
            </a:r>
            <a:r>
              <a:rPr lang="en-US" sz="2400" dirty="0"/>
              <a:t>for digital services</a:t>
            </a:r>
          </a:p>
        </p:txBody>
      </p:sp>
    </p:spTree>
    <p:extLst>
      <p:ext uri="{BB962C8B-B14F-4D97-AF65-F5344CB8AC3E}">
        <p14:creationId xmlns:p14="http://schemas.microsoft.com/office/powerpoint/2010/main" val="1646522677"/>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angepast ontwerp">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erbeeldingwerkt_basic" id="{41909F28-2DC5-462A-8911-DF133BE08E12}" vid="{59EBEE2F-449F-45B7-949D-B98288F255A2}"/>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15" ma:contentTypeDescription="Create a new document." ma:contentTypeScope="" ma:versionID="723f8733b9522008c5f5c5e8baf131e6">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2613c20e6c8e709c13dc0ed3a67410a6"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77E2D1-C5F5-45CF-9BB3-E4DE1972D74A}">
  <ds:schemaRefs>
    <ds:schemaRef ds:uri="http://schemas.microsoft.com/sharepoint/v3/contenttype/forms"/>
  </ds:schemaRefs>
</ds:datastoreItem>
</file>

<file path=customXml/itemProps2.xml><?xml version="1.0" encoding="utf-8"?>
<ds:datastoreItem xmlns:ds="http://schemas.openxmlformats.org/officeDocument/2006/customXml" ds:itemID="{2B05D2F2-989D-470B-98A5-E5E4BF5A1A2D}">
  <ds:schemaRefs>
    <ds:schemaRef ds:uri="http://www.w3.org/XML/1998/namespace"/>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abd5de4e-6ecd-4522-a9f4-1c24c7648312"/>
    <ds:schemaRef ds:uri="d8af5a5f-e2e6-468c-9f28-f81d99523fed"/>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6220A82-38F3-486D-991B-1B6714CCD0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5265</TotalTime>
  <Words>2088</Words>
  <Application>Microsoft Office PowerPoint</Application>
  <PresentationFormat>On-screen Show (16:9)</PresentationFormat>
  <Paragraphs>308</Paragraphs>
  <Slides>51</Slides>
  <Notes>11</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51</vt:i4>
      </vt:variant>
    </vt:vector>
  </HeadingPairs>
  <TitlesOfParts>
    <vt:vector size="69" baseType="lpstr">
      <vt:lpstr>Arial</vt:lpstr>
      <vt:lpstr>Wingdings</vt:lpstr>
      <vt:lpstr>Calibri</vt:lpstr>
      <vt:lpstr>Proxima Nova Thin</vt:lpstr>
      <vt:lpstr>Proxima Nova Light</vt:lpstr>
      <vt:lpstr>Courier New</vt:lpstr>
      <vt:lpstr>Proxima Nova Black</vt:lpstr>
      <vt:lpstr>FlandersArtSans-Bold</vt:lpstr>
      <vt:lpstr>Helvetica Neue</vt:lpstr>
      <vt:lpstr>Proxima Nova Regular</vt:lpstr>
      <vt:lpstr>Proxima Nova Semibold</vt:lpstr>
      <vt:lpstr>Trebuchet</vt:lpstr>
      <vt:lpstr>Proxima Nova</vt:lpstr>
      <vt:lpstr>FlandersArtSans-Regular</vt:lpstr>
      <vt:lpstr>FlandersArtSans</vt:lpstr>
      <vt:lpstr>Flanders Art Sans</vt:lpstr>
      <vt:lpstr>4_Presentatie_verbeelding werkt - kopie</vt:lpstr>
      <vt:lpstr>Aangepast ontwerp</vt:lpstr>
      <vt:lpstr>PowerPoint Presentation</vt:lpstr>
      <vt:lpstr>PowerPoint Presentation</vt:lpstr>
      <vt:lpstr>PowerPoint Presentation</vt:lpstr>
      <vt:lpstr>PowerPoint Presentation</vt:lpstr>
      <vt:lpstr>Welcome and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Minimal Interoperability Mechanisms</vt:lpstr>
      <vt:lpstr>OASC Interoperability Mechanisms</vt:lpstr>
      <vt:lpstr>OASC MIMs: Status</vt:lpstr>
      <vt:lpstr>PowerPoint Presentation</vt:lpstr>
      <vt:lpstr>PowerPoint Presentation</vt:lpstr>
      <vt:lpstr>PowerPoint Presentation</vt:lpstr>
      <vt:lpstr>PowerPoint Presentation</vt:lpstr>
      <vt:lpstr>PowerPoint Presentation</vt:lpstr>
      <vt:lpstr>PowerPoint Presentation</vt:lpstr>
      <vt:lpstr>Open Standards for Linked Organisations (OSLO) </vt:lpstr>
      <vt:lpstr>PowerPoint Presentation</vt:lpstr>
      <vt:lpstr>Open Standards for Linked Organisations</vt:lpstr>
      <vt:lpstr>PowerPoint Presentation</vt:lpstr>
      <vt:lpstr>PowerPoint Presentation</vt:lpstr>
      <vt:lpstr>PowerPoint Presentation</vt:lpstr>
      <vt:lpstr>PowerPoint Presentation</vt:lpstr>
      <vt:lpstr>PowerPoint Presentation</vt:lpstr>
      <vt:lpstr>PowerPoint Presentation</vt:lpstr>
      <vt:lpstr>An example</vt:lpstr>
      <vt:lpstr>PowerPoint Presentation</vt:lpstr>
      <vt:lpstr>PowerPoint Presentation</vt:lpstr>
      <vt:lpstr>Inspiration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Brainstorm exercises </vt:lpstr>
      <vt:lpstr>PowerPoint Presentation</vt:lpstr>
      <vt:lpstr>PowerPoint Presentation</vt:lpstr>
      <vt:lpstr>Next steps </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 Air en Water Business Workshop</dc:title>
  <dc:creator>Eveline Vlassenroot</dc:creator>
  <cp:lastModifiedBy>Michiel De Keyzer</cp:lastModifiedBy>
  <cp:revision>214</cp:revision>
  <dcterms:modified xsi:type="dcterms:W3CDTF">2021-01-27T10:00:47Z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